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7" r:id="rId3"/>
    <p:sldId id="279" r:id="rId4"/>
    <p:sldId id="280" r:id="rId5"/>
    <p:sldId id="258" r:id="rId6"/>
    <p:sldId id="271" r:id="rId7"/>
    <p:sldId id="281" r:id="rId8"/>
    <p:sldId id="259" r:id="rId9"/>
    <p:sldId id="282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2" autoAdjust="0"/>
    <p:restoredTop sz="94667" autoAdjust="0"/>
  </p:normalViewPr>
  <p:slideViewPr>
    <p:cSldViewPr>
      <p:cViewPr varScale="1">
        <p:scale>
          <a:sx n="75" d="100"/>
          <a:sy n="75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merson%20Capital\AppData\Local\Temp\attachment_4499_Dranken%20consumptie%201990-2009.1297864038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merson%20Capital\Desktop\Thesis%20Rum%20Run\Copy%20of%20attachment_2273_Nederland%20Consumptiecijfers%20gedistilleerd%20vanaf%201996.1276695797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merson%20Capital\Documents\OUTPUTRumConsumerSurvey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400" i="1" dirty="0">
                <a:latin typeface="Cambria" pitchFamily="18" charset="0"/>
              </a:rPr>
              <a:t>Global</a:t>
            </a:r>
            <a:r>
              <a:rPr lang="en-US" sz="1400" i="1" baseline="0" dirty="0">
                <a:latin typeface="Cambria" pitchFamily="18" charset="0"/>
              </a:rPr>
              <a:t> Shipping Activity </a:t>
            </a:r>
            <a:r>
              <a:rPr lang="en-US" sz="1400" i="0" baseline="0" dirty="0" smtClean="0">
                <a:latin typeface="Cambria" pitchFamily="18" charset="0"/>
              </a:rPr>
              <a:t>= </a:t>
            </a:r>
            <a:r>
              <a:rPr lang="en-US" sz="1400" baseline="0" dirty="0" smtClean="0">
                <a:latin typeface="Cambria" pitchFamily="18" charset="0"/>
              </a:rPr>
              <a:t>Among </a:t>
            </a:r>
            <a:r>
              <a:rPr lang="en-US" sz="1400" baseline="0" dirty="0">
                <a:latin typeface="Cambria" pitchFamily="18" charset="0"/>
              </a:rPr>
              <a:t>the largest CO</a:t>
            </a:r>
            <a:r>
              <a:rPr lang="en-US" sz="1100" baseline="0" dirty="0">
                <a:latin typeface="Cambria" pitchFamily="18" charset="0"/>
              </a:rPr>
              <a:t>2</a:t>
            </a:r>
            <a:r>
              <a:rPr lang="en-US" sz="1400" baseline="0" dirty="0">
                <a:latin typeface="Cambria" pitchFamily="18" charset="0"/>
              </a:rPr>
              <a:t> emitters</a:t>
            </a:r>
            <a:endParaRPr lang="en-US" sz="1400" dirty="0">
              <a:latin typeface="Cambria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5"/>
            <c:spPr>
              <a:solidFill>
                <a:srgbClr val="FF0000"/>
              </a:solidFill>
            </c:spPr>
          </c:dPt>
          <c:cat>
            <c:strRef>
              <c:f>Sheet1!$A$1:$A$9</c:f>
              <c:strCache>
                <c:ptCount val="9"/>
                <c:pt idx="0">
                  <c:v>1.China</c:v>
                </c:pt>
                <c:pt idx="1">
                  <c:v>2.USA </c:v>
                </c:pt>
                <c:pt idx="2">
                  <c:v>3.Russia</c:v>
                </c:pt>
                <c:pt idx="3">
                  <c:v>4.India</c:v>
                </c:pt>
                <c:pt idx="4">
                  <c:v>5.Japan</c:v>
                </c:pt>
                <c:pt idx="5">
                  <c:v>6.Global Fleet</c:v>
                </c:pt>
                <c:pt idx="6">
                  <c:v>7.Germany</c:v>
                </c:pt>
                <c:pt idx="7">
                  <c:v>8.Canada</c:v>
                </c:pt>
                <c:pt idx="8">
                  <c:v>9.UK</c:v>
                </c:pt>
              </c:strCache>
            </c:strRef>
          </c:cat>
          <c:val>
            <c:numRef>
              <c:f>Sheet1!$B$1:$B$9</c:f>
              <c:numCache>
                <c:formatCode>General</c:formatCode>
                <c:ptCount val="9"/>
                <c:pt idx="0">
                  <c:v>6.05</c:v>
                </c:pt>
                <c:pt idx="1">
                  <c:v>5.9</c:v>
                </c:pt>
                <c:pt idx="2">
                  <c:v>1.7000000000000004</c:v>
                </c:pt>
                <c:pt idx="3">
                  <c:v>1.4</c:v>
                </c:pt>
                <c:pt idx="4">
                  <c:v>1.3</c:v>
                </c:pt>
                <c:pt idx="5">
                  <c:v>1.1000000000000001</c:v>
                </c:pt>
                <c:pt idx="6">
                  <c:v>0.9</c:v>
                </c:pt>
                <c:pt idx="7">
                  <c:v>0.70000000000000018</c:v>
                </c:pt>
                <c:pt idx="8">
                  <c:v>0.6000000000000002</c:v>
                </c:pt>
              </c:numCache>
            </c:numRef>
          </c:val>
        </c:ser>
        <c:shape val="cylinder"/>
        <c:axId val="62169472"/>
        <c:axId val="62171008"/>
        <c:axId val="0"/>
      </c:bar3DChart>
      <c:catAx>
        <c:axId val="62169472"/>
        <c:scaling>
          <c:orientation val="minMax"/>
        </c:scaling>
        <c:axPos val="b"/>
        <c:minorGridlines/>
        <c:tickLblPos val="nextTo"/>
        <c:crossAx val="62171008"/>
        <c:crosses val="autoZero"/>
        <c:auto val="1"/>
        <c:lblAlgn val="ctr"/>
        <c:lblOffset val="100"/>
      </c:catAx>
      <c:valAx>
        <c:axId val="62171008"/>
        <c:scaling>
          <c:orientation val="minMax"/>
        </c:scaling>
        <c:axPos val="l"/>
        <c:minorGridlines/>
        <c:title>
          <c:tx>
            <c:rich>
              <a:bodyPr rot="0" vert="horz"/>
              <a:lstStyle/>
              <a:p>
                <a:pPr>
                  <a:defRPr>
                    <a:latin typeface="Cambria" pitchFamily="18" charset="0"/>
                  </a:defRPr>
                </a:pPr>
                <a:r>
                  <a:rPr lang="en-US" i="1" dirty="0">
                    <a:latin typeface="Cambria" pitchFamily="18" charset="0"/>
                  </a:rPr>
                  <a:t>CO</a:t>
                </a:r>
                <a:r>
                  <a:rPr lang="en-US" sz="800" i="1" dirty="0">
                    <a:latin typeface="Cambria" pitchFamily="18" charset="0"/>
                  </a:rPr>
                  <a:t>2</a:t>
                </a:r>
                <a:r>
                  <a:rPr lang="en-US" i="1" dirty="0">
                    <a:latin typeface="Cambria" pitchFamily="18" charset="0"/>
                  </a:rPr>
                  <a:t> Emissions in </a:t>
                </a:r>
                <a:r>
                  <a:rPr lang="en-US" i="1" dirty="0" smtClean="0">
                    <a:latin typeface="Cambria" pitchFamily="18" charset="0"/>
                  </a:rPr>
                  <a:t>Giga-tons</a:t>
                </a:r>
                <a:r>
                  <a:rPr lang="en-US" i="1" baseline="0" dirty="0" smtClean="0">
                    <a:latin typeface="Cambria" pitchFamily="18" charset="0"/>
                  </a:rPr>
                  <a:t> </a:t>
                </a:r>
                <a:endParaRPr lang="en-US" i="1" dirty="0">
                  <a:latin typeface="Cambria" pitchFamily="18" charset="0"/>
                </a:endParaRPr>
              </a:p>
            </c:rich>
          </c:tx>
          <c:layout/>
        </c:title>
        <c:numFmt formatCode="General" sourceLinked="1"/>
        <c:tickLblPos val="nextTo"/>
        <c:crossAx val="621694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Cambria" pitchFamily="18" charset="0"/>
            </a:defRPr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400">
                <a:latin typeface="+mj-lt"/>
              </a:rPr>
              <a:t>Dutch</a:t>
            </a:r>
            <a:r>
              <a:rPr lang="en-US" sz="1400" baseline="0">
                <a:latin typeface="+mj-lt"/>
              </a:rPr>
              <a:t> consumption per capita of distilled spirit</a:t>
            </a:r>
            <a:endParaRPr lang="en-US" sz="1400">
              <a:latin typeface="+mj-lt"/>
            </a:endParaRPr>
          </a:p>
        </c:rich>
      </c:tx>
      <c:layout>
        <c:manualLayout>
          <c:xMode val="edge"/>
          <c:yMode val="edge"/>
          <c:x val="0.12062036966652827"/>
          <c:y val="0"/>
        </c:manualLayout>
      </c:layout>
    </c:title>
    <c:plotArea>
      <c:layout>
        <c:manualLayout>
          <c:layoutTarget val="inner"/>
          <c:xMode val="edge"/>
          <c:yMode val="edge"/>
          <c:x val="0.10203374089038848"/>
          <c:y val="0.25875052922047698"/>
          <c:w val="0.60061187158541929"/>
          <c:h val="0.53259547737939128"/>
        </c:manualLayout>
      </c:layout>
      <c:lineChart>
        <c:grouping val="standard"/>
        <c:ser>
          <c:idx val="0"/>
          <c:order val="0"/>
          <c:tx>
            <c:v>In liters pure alcohol</c:v>
          </c:tx>
          <c:marker>
            <c:symbol val="none"/>
          </c:marker>
          <c:cat>
            <c:numRef>
              <c:f>Blad2!$B$4:$B$23</c:f>
              <c:numCache>
                <c:formatCode>General</c:formatCode>
                <c:ptCount val="2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</c:numCache>
            </c:numRef>
          </c:cat>
          <c:val>
            <c:numRef>
              <c:f>Blad2!$C$4:$C$23</c:f>
              <c:numCache>
                <c:formatCode>General</c:formatCode>
                <c:ptCount val="20"/>
                <c:pt idx="0">
                  <c:v>2</c:v>
                </c:pt>
                <c:pt idx="1">
                  <c:v>2</c:v>
                </c:pt>
                <c:pt idx="2">
                  <c:v>1.9000000000000001</c:v>
                </c:pt>
                <c:pt idx="3">
                  <c:v>1.9000000000000001</c:v>
                </c:pt>
                <c:pt idx="4">
                  <c:v>1.8</c:v>
                </c:pt>
                <c:pt idx="5">
                  <c:v>1.7000000000000011</c:v>
                </c:pt>
                <c:pt idx="6">
                  <c:v>1.8</c:v>
                </c:pt>
                <c:pt idx="7">
                  <c:v>1.7000000000000011</c:v>
                </c:pt>
                <c:pt idx="8">
                  <c:v>1.7000000000000011</c:v>
                </c:pt>
                <c:pt idx="9">
                  <c:v>1.7000000000000011</c:v>
                </c:pt>
                <c:pt idx="10">
                  <c:v>1.7000000000000011</c:v>
                </c:pt>
                <c:pt idx="11">
                  <c:v>1.7000000000000011</c:v>
                </c:pt>
                <c:pt idx="12">
                  <c:v>1.7000000000000011</c:v>
                </c:pt>
                <c:pt idx="13">
                  <c:v>1.5</c:v>
                </c:pt>
                <c:pt idx="14">
                  <c:v>1.4</c:v>
                </c:pt>
                <c:pt idx="15">
                  <c:v>1.3</c:v>
                </c:pt>
                <c:pt idx="16">
                  <c:v>1.3</c:v>
                </c:pt>
                <c:pt idx="17">
                  <c:v>1.3</c:v>
                </c:pt>
                <c:pt idx="18">
                  <c:v>1.3</c:v>
                </c:pt>
                <c:pt idx="19">
                  <c:v>1.3</c:v>
                </c:pt>
              </c:numCache>
            </c:numRef>
          </c:val>
        </c:ser>
        <c:marker val="1"/>
        <c:axId val="68555904"/>
        <c:axId val="68557440"/>
      </c:lineChart>
      <c:catAx>
        <c:axId val="68555904"/>
        <c:scaling>
          <c:orientation val="minMax"/>
        </c:scaling>
        <c:axPos val="b"/>
        <c:numFmt formatCode="General" sourceLinked="1"/>
        <c:tickLblPos val="nextTo"/>
        <c:crossAx val="68557440"/>
        <c:crosses val="autoZero"/>
        <c:auto val="1"/>
        <c:lblAlgn val="ctr"/>
        <c:lblOffset val="100"/>
      </c:catAx>
      <c:valAx>
        <c:axId val="68557440"/>
        <c:scaling>
          <c:orientation val="minMax"/>
        </c:scaling>
        <c:axPos val="l"/>
        <c:majorGridlines/>
        <c:numFmt formatCode="General" sourceLinked="1"/>
        <c:tickLblPos val="nextTo"/>
        <c:crossAx val="68555904"/>
        <c:crosses val="autoZero"/>
        <c:crossBetween val="between"/>
      </c:valAx>
    </c:plotArea>
    <c:legend>
      <c:legendPos val="r"/>
      <c:layout/>
    </c:legend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hart>
    <c:title>
      <c:tx>
        <c:rich>
          <a:bodyPr/>
          <a:lstStyle/>
          <a:p>
            <a:pPr>
              <a:defRPr/>
            </a:pPr>
            <a:r>
              <a:rPr lang="en-US" sz="1400">
                <a:latin typeface="+mj-lt"/>
              </a:rPr>
              <a:t>Rum</a:t>
            </a:r>
            <a:r>
              <a:rPr lang="en-US" sz="1400" baseline="0">
                <a:latin typeface="+mj-lt"/>
              </a:rPr>
              <a:t> consumption in the Netherlands for the years 1996-2009</a:t>
            </a:r>
            <a:endParaRPr lang="en-US" sz="1400">
              <a:latin typeface="+mj-lt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Rum consumption in hectoliters</c:v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cat>
            <c:numRef>
              <c:f>Blad2!$B$4:$O$4</c:f>
              <c:numCache>
                <c:formatCode>General</c:formatCode>
                <c:ptCount val="14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</c:numCache>
            </c:numRef>
          </c:cat>
          <c:val>
            <c:numRef>
              <c:f>Blad2!$B$5:$O$5</c:f>
              <c:numCache>
                <c:formatCode>#,##0</c:formatCode>
                <c:ptCount val="14"/>
                <c:pt idx="0">
                  <c:v>28078</c:v>
                </c:pt>
                <c:pt idx="1">
                  <c:v>28803</c:v>
                </c:pt>
                <c:pt idx="2">
                  <c:v>31611</c:v>
                </c:pt>
                <c:pt idx="3">
                  <c:v>37221</c:v>
                </c:pt>
                <c:pt idx="4">
                  <c:v>38866</c:v>
                </c:pt>
                <c:pt idx="5">
                  <c:v>38971</c:v>
                </c:pt>
                <c:pt idx="6">
                  <c:v>40659</c:v>
                </c:pt>
                <c:pt idx="7">
                  <c:v>42356</c:v>
                </c:pt>
                <c:pt idx="8">
                  <c:v>46197</c:v>
                </c:pt>
                <c:pt idx="9">
                  <c:v>45382</c:v>
                </c:pt>
                <c:pt idx="10">
                  <c:v>50037</c:v>
                </c:pt>
                <c:pt idx="11">
                  <c:v>52866</c:v>
                </c:pt>
                <c:pt idx="12">
                  <c:v>51145</c:v>
                </c:pt>
                <c:pt idx="13">
                  <c:v>54950</c:v>
                </c:pt>
              </c:numCache>
            </c:numRef>
          </c:val>
        </c:ser>
        <c:axId val="68598784"/>
        <c:axId val="68604672"/>
      </c:barChart>
      <c:catAx>
        <c:axId val="68598784"/>
        <c:scaling>
          <c:orientation val="minMax"/>
        </c:scaling>
        <c:axPos val="b"/>
        <c:numFmt formatCode="General" sourceLinked="1"/>
        <c:tickLblPos val="nextTo"/>
        <c:crossAx val="68604672"/>
        <c:crosses val="autoZero"/>
        <c:auto val="1"/>
        <c:lblAlgn val="ctr"/>
        <c:lblOffset val="100"/>
      </c:catAx>
      <c:valAx>
        <c:axId val="68604672"/>
        <c:scaling>
          <c:orientation val="minMax"/>
        </c:scaling>
        <c:axPos val="l"/>
        <c:numFmt formatCode="#,##0" sourceLinked="1"/>
        <c:tickLblPos val="nextTo"/>
        <c:crossAx val="68598784"/>
        <c:crosses val="autoZero"/>
        <c:crossBetween val="between"/>
      </c:valAx>
    </c:plotArea>
    <c:legend>
      <c:legendPos val="r"/>
      <c:layout/>
    </c:legend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7"/>
  <c:chart>
    <c:title>
      <c:tx>
        <c:rich>
          <a:bodyPr/>
          <a:lstStyle/>
          <a:p>
            <a:pPr>
              <a:defRPr/>
            </a:pPr>
            <a:r>
              <a:rPr lang="en-US" sz="1100"/>
              <a:t>Additional financial</a:t>
            </a:r>
            <a:r>
              <a:rPr lang="en-US" sz="1100" baseline="0"/>
              <a:t> contribution for sustainable transport of spirit </a:t>
            </a:r>
            <a:endParaRPr lang="en-US" sz="1100"/>
          </a:p>
        </c:rich>
      </c:tx>
      <c:layout>
        <c:manualLayout>
          <c:xMode val="edge"/>
          <c:yMode val="edge"/>
          <c:x val="0.16798485555159368"/>
          <c:y val="2.0460358056266E-2"/>
        </c:manualLayout>
      </c:layout>
    </c:title>
    <c:view3D>
      <c:rAngAx val="1"/>
    </c:view3D>
    <c:sideWall>
      <c:spPr>
        <a:solidFill>
          <a:schemeClr val="bg1"/>
        </a:solidFill>
      </c:spPr>
    </c:sideWall>
    <c:backWall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.10414698162729659"/>
          <c:y val="7.1930778473662665E-2"/>
          <c:w val="0.85375931667079119"/>
          <c:h val="0.5936897785475026"/>
        </c:manualLayout>
      </c:layout>
      <c:bar3DChart>
        <c:barDir val="col"/>
        <c:grouping val="clustered"/>
        <c:ser>
          <c:idx val="0"/>
          <c:order val="0"/>
          <c:tx>
            <c:strRef>
              <c:f>Sheet4!$A$28</c:f>
              <c:strCache>
                <c:ptCount val="1"/>
                <c:pt idx="0">
                  <c:v>Male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shade val="25000"/>
                    <a:satMod val="250000"/>
                  </a:schemeClr>
                </a:gs>
                <a:gs pos="68000">
                  <a:schemeClr val="accent1">
                    <a:tint val="86000"/>
                    <a:satMod val="115000"/>
                  </a:schemeClr>
                </a:gs>
                <a:gs pos="100000">
                  <a:schemeClr val="accent1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1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1">
                  <a:shade val="9000"/>
                  <a:satMod val="105000"/>
                  <a:alpha val="48000"/>
                </a:schemeClr>
              </a:outerShdw>
            </a:effectLst>
          </c:spPr>
          <c:cat>
            <c:strRef>
              <c:f>Sheet4!$B$27:$K$27</c:f>
              <c:strCache>
                <c:ptCount val="10"/>
                <c:pt idx="0">
                  <c:v>No Answer</c:v>
                </c:pt>
                <c:pt idx="1">
                  <c:v>1 Euro or less</c:v>
                </c:pt>
                <c:pt idx="2">
                  <c:v>1-2,50 Euros</c:v>
                </c:pt>
                <c:pt idx="3">
                  <c:v>2,50-5 Euros</c:v>
                </c:pt>
                <c:pt idx="4">
                  <c:v>5-7,50 Euros</c:v>
                </c:pt>
                <c:pt idx="5">
                  <c:v>7,50-10 Euros</c:v>
                </c:pt>
                <c:pt idx="6">
                  <c:v>10-12,50 Euros</c:v>
                </c:pt>
                <c:pt idx="7">
                  <c:v>12,50-15 Euros</c:v>
                </c:pt>
                <c:pt idx="8">
                  <c:v>15-17,50 Euros</c:v>
                </c:pt>
                <c:pt idx="9">
                  <c:v>17,50-20 Euros</c:v>
                </c:pt>
              </c:strCache>
            </c:strRef>
          </c:cat>
          <c:val>
            <c:numRef>
              <c:f>Sheet4!$B$28:$K$28</c:f>
              <c:numCache>
                <c:formatCode>###0</c:formatCode>
                <c:ptCount val="10"/>
                <c:pt idx="0">
                  <c:v>28</c:v>
                </c:pt>
                <c:pt idx="1">
                  <c:v>24</c:v>
                </c:pt>
                <c:pt idx="2">
                  <c:v>8</c:v>
                </c:pt>
                <c:pt idx="3">
                  <c:v>16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Sheet4!$A$29</c:f>
              <c:strCache>
                <c:ptCount val="1"/>
                <c:pt idx="0">
                  <c:v>Female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8000"/>
                    <a:shade val="25000"/>
                    <a:satMod val="250000"/>
                  </a:schemeClr>
                </a:gs>
                <a:gs pos="68000">
                  <a:schemeClr val="accent3">
                    <a:tint val="86000"/>
                    <a:satMod val="115000"/>
                  </a:schemeClr>
                </a:gs>
                <a:gs pos="100000">
                  <a:schemeClr val="accent3">
                    <a:tint val="50000"/>
                    <a:satMod val="150000"/>
                  </a:schemeClr>
                </a:gs>
              </a:gsLst>
              <a:path path="circle">
                <a:fillToRect l="50000" t="130000" r="50000" b="-30000"/>
              </a:path>
            </a:gradFill>
            <a:ln w="9525" cap="flat" cmpd="sng" algn="ctr">
              <a:solidFill>
                <a:schemeClr val="accent3">
                  <a:shade val="50000"/>
                  <a:satMod val="103000"/>
                </a:schemeClr>
              </a:solidFill>
              <a:prstDash val="solid"/>
            </a:ln>
            <a:effectLst>
              <a:outerShdw blurRad="57150" dist="38100" dir="5400000" algn="ctr" rotWithShape="0">
                <a:schemeClr val="accent3">
                  <a:shade val="9000"/>
                  <a:satMod val="105000"/>
                  <a:alpha val="48000"/>
                </a:schemeClr>
              </a:outerShdw>
            </a:effectLst>
          </c:spPr>
          <c:cat>
            <c:strRef>
              <c:f>Sheet4!$B$27:$K$27</c:f>
              <c:strCache>
                <c:ptCount val="10"/>
                <c:pt idx="0">
                  <c:v>No Answer</c:v>
                </c:pt>
                <c:pt idx="1">
                  <c:v>1 Euro or less</c:v>
                </c:pt>
                <c:pt idx="2">
                  <c:v>1-2,50 Euros</c:v>
                </c:pt>
                <c:pt idx="3">
                  <c:v>2,50-5 Euros</c:v>
                </c:pt>
                <c:pt idx="4">
                  <c:v>5-7,50 Euros</c:v>
                </c:pt>
                <c:pt idx="5">
                  <c:v>7,50-10 Euros</c:v>
                </c:pt>
                <c:pt idx="6">
                  <c:v>10-12,50 Euros</c:v>
                </c:pt>
                <c:pt idx="7">
                  <c:v>12,50-15 Euros</c:v>
                </c:pt>
                <c:pt idx="8">
                  <c:v>15-17,50 Euros</c:v>
                </c:pt>
                <c:pt idx="9">
                  <c:v>17,50-20 Euros</c:v>
                </c:pt>
              </c:strCache>
            </c:strRef>
          </c:cat>
          <c:val>
            <c:numRef>
              <c:f>Sheet4!$B$29:$K$29</c:f>
              <c:numCache>
                <c:formatCode>###0</c:formatCode>
                <c:ptCount val="10"/>
                <c:pt idx="0">
                  <c:v>33</c:v>
                </c:pt>
                <c:pt idx="1">
                  <c:v>11</c:v>
                </c:pt>
                <c:pt idx="2">
                  <c:v>22</c:v>
                </c:pt>
                <c:pt idx="3">
                  <c:v>10</c:v>
                </c:pt>
                <c:pt idx="4">
                  <c:v>7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</c:ser>
        <c:dLbls>
          <c:showVal val="1"/>
        </c:dLbls>
        <c:gapWidth val="75"/>
        <c:shape val="cylinder"/>
        <c:axId val="68259200"/>
        <c:axId val="68269184"/>
        <c:axId val="0"/>
      </c:bar3DChart>
      <c:catAx>
        <c:axId val="68259200"/>
        <c:scaling>
          <c:orientation val="minMax"/>
        </c:scaling>
        <c:axPos val="b"/>
        <c:majorTickMark val="none"/>
        <c:tickLblPos val="nextTo"/>
        <c:crossAx val="68269184"/>
        <c:crosses val="autoZero"/>
        <c:auto val="1"/>
        <c:lblAlgn val="ctr"/>
        <c:lblOffset val="100"/>
      </c:catAx>
      <c:valAx>
        <c:axId val="6826918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</a:t>
                </a:r>
                <a:r>
                  <a:rPr lang="en-US" baseline="0"/>
                  <a:t> of People</a:t>
                </a:r>
                <a:endParaRPr lang="en-US"/>
              </a:p>
            </c:rich>
          </c:tx>
        </c:title>
        <c:numFmt formatCode="###0" sourceLinked="1"/>
        <c:majorTickMark val="none"/>
        <c:tickLblPos val="nextTo"/>
        <c:crossAx val="68259200"/>
        <c:crosses val="autoZero"/>
        <c:crossBetween val="between"/>
      </c:valAx>
    </c:plotArea>
    <c:legend>
      <c:legendPos val="b"/>
    </c:legend>
    <c:plotVisOnly val="1"/>
  </c:chart>
  <c:spPr>
    <a:ln>
      <a:noFill/>
    </a:ln>
  </c:spPr>
  <c:txPr>
    <a:bodyPr/>
    <a:lstStyle/>
    <a:p>
      <a:pPr>
        <a:defRPr>
          <a:latin typeface="+mj-lt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136969-A98A-4522-B724-61C64FA35B76}" type="doc">
      <dgm:prSet loTypeId="urn:microsoft.com/office/officeart/2005/8/layout/radial3" loCatId="relationship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7F8CDF2-3CD4-4E51-87B8-51027CC13FED}">
      <dgm:prSet phldrT="[Text]" custT="1"/>
      <dgm:spPr/>
      <dgm:t>
        <a:bodyPr/>
        <a:lstStyle/>
        <a:p>
          <a:pPr algn="ctr"/>
          <a:r>
            <a:rPr lang="en-US" sz="2400" b="1" dirty="0" smtClean="0">
              <a:latin typeface="Cambria" pitchFamily="18" charset="0"/>
            </a:rPr>
            <a:t>Marketing Mix</a:t>
          </a:r>
          <a:endParaRPr lang="en-US" sz="2400" b="1" dirty="0">
            <a:latin typeface="Cambria" pitchFamily="18" charset="0"/>
          </a:endParaRPr>
        </a:p>
      </dgm:t>
    </dgm:pt>
    <dgm:pt modelId="{D3AC8460-E784-4077-9F8F-307014875AD3}" type="parTrans" cxnId="{5C89A307-803F-4A89-9528-0F8AF6715228}">
      <dgm:prSet/>
      <dgm:spPr/>
      <dgm:t>
        <a:bodyPr/>
        <a:lstStyle/>
        <a:p>
          <a:pPr algn="ctr"/>
          <a:endParaRPr lang="en-US"/>
        </a:p>
      </dgm:t>
    </dgm:pt>
    <dgm:pt modelId="{F33B67E6-6E77-4AC0-ADEE-8DE13B607891}" type="sibTrans" cxnId="{5C89A307-803F-4A89-9528-0F8AF6715228}">
      <dgm:prSet/>
      <dgm:spPr/>
      <dgm:t>
        <a:bodyPr/>
        <a:lstStyle/>
        <a:p>
          <a:pPr algn="ctr"/>
          <a:endParaRPr lang="en-US"/>
        </a:p>
      </dgm:t>
    </dgm:pt>
    <dgm:pt modelId="{0A4D7FCF-C48A-40F6-81DA-58B647445C2A}">
      <dgm:prSet phldrT="[Text]" custT="1"/>
      <dgm:spPr/>
      <dgm:t>
        <a:bodyPr/>
        <a:lstStyle/>
        <a:p>
          <a:pPr algn="ctr"/>
          <a:r>
            <a:rPr lang="en-US" sz="1400" b="1" dirty="0" smtClean="0">
              <a:latin typeface="Cambria" pitchFamily="18" charset="0"/>
            </a:rPr>
            <a:t>1.Product</a:t>
          </a:r>
          <a:r>
            <a:rPr lang="en-US" sz="1400" dirty="0" smtClean="0"/>
            <a:t>	</a:t>
          </a:r>
          <a:endParaRPr lang="en-US" sz="1400" dirty="0"/>
        </a:p>
      </dgm:t>
    </dgm:pt>
    <dgm:pt modelId="{7AB9B192-D35D-446C-85CB-DBDA9F5DDA1D}" type="parTrans" cxnId="{F26CEBDF-8143-4E2D-9816-03DEB1B76ED0}">
      <dgm:prSet/>
      <dgm:spPr/>
      <dgm:t>
        <a:bodyPr/>
        <a:lstStyle/>
        <a:p>
          <a:pPr algn="ctr"/>
          <a:endParaRPr lang="en-US"/>
        </a:p>
      </dgm:t>
    </dgm:pt>
    <dgm:pt modelId="{2B89F353-9256-4A54-80BA-2A045E7471B7}" type="sibTrans" cxnId="{F26CEBDF-8143-4E2D-9816-03DEB1B76ED0}">
      <dgm:prSet/>
      <dgm:spPr/>
      <dgm:t>
        <a:bodyPr/>
        <a:lstStyle/>
        <a:p>
          <a:pPr algn="ctr"/>
          <a:endParaRPr lang="en-US"/>
        </a:p>
      </dgm:t>
    </dgm:pt>
    <dgm:pt modelId="{02BE4EEB-9430-4A07-BDDB-D7A0462EB520}">
      <dgm:prSet phldrT="[Text]" custT="1"/>
      <dgm:spPr/>
      <dgm:t>
        <a:bodyPr/>
        <a:lstStyle/>
        <a:p>
          <a:pPr algn="ctr"/>
          <a:r>
            <a:rPr lang="en-US" sz="1400" b="1" dirty="0" smtClean="0">
              <a:latin typeface="Cambria" pitchFamily="18" charset="0"/>
            </a:rPr>
            <a:t>2.Price</a:t>
          </a:r>
          <a:endParaRPr lang="en-US" sz="1400" b="1" dirty="0">
            <a:latin typeface="Cambria" pitchFamily="18" charset="0"/>
          </a:endParaRPr>
        </a:p>
      </dgm:t>
    </dgm:pt>
    <dgm:pt modelId="{814C320E-D50E-4841-8E1C-C6156FD836CA}" type="parTrans" cxnId="{F2BDE323-9955-4828-A017-47C30E2A40FD}">
      <dgm:prSet/>
      <dgm:spPr/>
      <dgm:t>
        <a:bodyPr/>
        <a:lstStyle/>
        <a:p>
          <a:pPr algn="ctr"/>
          <a:endParaRPr lang="en-US"/>
        </a:p>
      </dgm:t>
    </dgm:pt>
    <dgm:pt modelId="{73304B4C-3E00-4D13-A805-468473E6F9F7}" type="sibTrans" cxnId="{F2BDE323-9955-4828-A017-47C30E2A40FD}">
      <dgm:prSet/>
      <dgm:spPr/>
      <dgm:t>
        <a:bodyPr/>
        <a:lstStyle/>
        <a:p>
          <a:pPr algn="ctr"/>
          <a:endParaRPr lang="en-US"/>
        </a:p>
      </dgm:t>
    </dgm:pt>
    <dgm:pt modelId="{611A86FC-C56D-440C-9740-D4CF4CE02BE9}">
      <dgm:prSet phldrT="[Text]" custT="1"/>
      <dgm:spPr/>
      <dgm:t>
        <a:bodyPr/>
        <a:lstStyle/>
        <a:p>
          <a:pPr algn="ctr"/>
          <a:r>
            <a:rPr lang="en-US" sz="1400" b="1" dirty="0" smtClean="0">
              <a:latin typeface="Cambria" pitchFamily="18" charset="0"/>
            </a:rPr>
            <a:t>3.Promotion</a:t>
          </a:r>
          <a:endParaRPr lang="en-US" sz="1400" b="1" dirty="0">
            <a:latin typeface="Cambria" pitchFamily="18" charset="0"/>
          </a:endParaRPr>
        </a:p>
      </dgm:t>
    </dgm:pt>
    <dgm:pt modelId="{B0532C30-F236-4D5A-A19E-D527EADB20F1}" type="parTrans" cxnId="{A90A91C9-71B6-4738-A3E2-B48EBD505E01}">
      <dgm:prSet/>
      <dgm:spPr/>
      <dgm:t>
        <a:bodyPr/>
        <a:lstStyle/>
        <a:p>
          <a:pPr algn="ctr"/>
          <a:endParaRPr lang="en-US"/>
        </a:p>
      </dgm:t>
    </dgm:pt>
    <dgm:pt modelId="{C34F5FFD-5DC8-4C28-B963-FD88BCB7A26D}" type="sibTrans" cxnId="{A90A91C9-71B6-4738-A3E2-B48EBD505E01}">
      <dgm:prSet/>
      <dgm:spPr/>
      <dgm:t>
        <a:bodyPr/>
        <a:lstStyle/>
        <a:p>
          <a:pPr algn="ctr"/>
          <a:endParaRPr lang="en-US"/>
        </a:p>
      </dgm:t>
    </dgm:pt>
    <dgm:pt modelId="{276887DC-A5C7-473C-BF19-7CE1ED1C7D0A}">
      <dgm:prSet phldrT="[Text]" custT="1"/>
      <dgm:spPr/>
      <dgm:t>
        <a:bodyPr/>
        <a:lstStyle/>
        <a:p>
          <a:pPr algn="ctr"/>
          <a:r>
            <a:rPr lang="en-US" sz="1400" b="1" dirty="0" smtClean="0">
              <a:latin typeface="Cambria" pitchFamily="18" charset="0"/>
            </a:rPr>
            <a:t>4.People</a:t>
          </a:r>
          <a:endParaRPr lang="en-US" sz="1400" b="1" dirty="0">
            <a:latin typeface="Cambria" pitchFamily="18" charset="0"/>
          </a:endParaRPr>
        </a:p>
      </dgm:t>
    </dgm:pt>
    <dgm:pt modelId="{271DDDE3-6720-4408-844F-16BE2B82E18C}" type="parTrans" cxnId="{11E7EA38-2F02-4B22-8C6B-458382831E06}">
      <dgm:prSet/>
      <dgm:spPr/>
      <dgm:t>
        <a:bodyPr/>
        <a:lstStyle/>
        <a:p>
          <a:pPr algn="ctr"/>
          <a:endParaRPr lang="en-US"/>
        </a:p>
      </dgm:t>
    </dgm:pt>
    <dgm:pt modelId="{3C2E1FB7-E967-48E8-B5FD-A095D4C0BFBC}" type="sibTrans" cxnId="{11E7EA38-2F02-4B22-8C6B-458382831E06}">
      <dgm:prSet/>
      <dgm:spPr/>
      <dgm:t>
        <a:bodyPr/>
        <a:lstStyle/>
        <a:p>
          <a:pPr algn="ctr"/>
          <a:endParaRPr lang="en-US"/>
        </a:p>
      </dgm:t>
    </dgm:pt>
    <dgm:pt modelId="{FF013241-F6BD-4413-BD45-CCED0DF5CAC3}">
      <dgm:prSet custT="1"/>
      <dgm:spPr/>
      <dgm:t>
        <a:bodyPr/>
        <a:lstStyle/>
        <a:p>
          <a:pPr algn="ctr"/>
          <a:r>
            <a:rPr lang="en-US" sz="1400" b="1" dirty="0" smtClean="0">
              <a:latin typeface="Cambria" pitchFamily="18" charset="0"/>
            </a:rPr>
            <a:t>5.Place</a:t>
          </a:r>
          <a:endParaRPr lang="en-US" sz="1400" b="1" dirty="0">
            <a:latin typeface="Cambria" pitchFamily="18" charset="0"/>
          </a:endParaRPr>
        </a:p>
      </dgm:t>
    </dgm:pt>
    <dgm:pt modelId="{7A355080-BBC5-454B-90B7-4296413D2395}" type="parTrans" cxnId="{2418AE4E-D823-4E27-805C-6C3AE9DCAB29}">
      <dgm:prSet/>
      <dgm:spPr/>
      <dgm:t>
        <a:bodyPr/>
        <a:lstStyle/>
        <a:p>
          <a:pPr algn="ctr"/>
          <a:endParaRPr lang="en-US"/>
        </a:p>
      </dgm:t>
    </dgm:pt>
    <dgm:pt modelId="{F53341D5-C064-49D1-9B97-7FF10C4C5810}" type="sibTrans" cxnId="{2418AE4E-D823-4E27-805C-6C3AE9DCAB29}">
      <dgm:prSet/>
      <dgm:spPr/>
      <dgm:t>
        <a:bodyPr/>
        <a:lstStyle/>
        <a:p>
          <a:pPr algn="ctr"/>
          <a:endParaRPr lang="en-US"/>
        </a:p>
      </dgm:t>
    </dgm:pt>
    <dgm:pt modelId="{988DC172-1E97-40E5-80C8-A1ED125EBDE9}" type="pres">
      <dgm:prSet presAssocID="{FE136969-A98A-4522-B724-61C64FA35B7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B65CCB-FFD3-408A-BE9B-CCFE43C23CA0}" type="pres">
      <dgm:prSet presAssocID="{FE136969-A98A-4522-B724-61C64FA35B76}" presName="radial" presStyleCnt="0">
        <dgm:presLayoutVars>
          <dgm:animLvl val="ctr"/>
        </dgm:presLayoutVars>
      </dgm:prSet>
      <dgm:spPr/>
    </dgm:pt>
    <dgm:pt modelId="{ABCEFA25-3777-447B-893C-5F3E5E56511E}" type="pres">
      <dgm:prSet presAssocID="{57F8CDF2-3CD4-4E51-87B8-51027CC13FED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B99B45B4-88D1-4FED-95B9-795F819B749A}" type="pres">
      <dgm:prSet presAssocID="{0A4D7FCF-C48A-40F6-81DA-58B647445C2A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953EE-779A-4416-BFBF-C5238B31363E}" type="pres">
      <dgm:prSet presAssocID="{02BE4EEB-9430-4A07-BDDB-D7A0462EB520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7B774-1034-4CE4-BDA2-ACB3BD30B0E6}" type="pres">
      <dgm:prSet presAssocID="{611A86FC-C56D-440C-9740-D4CF4CE02BE9}" presName="node" presStyleLbl="vennNode1" presStyleIdx="3" presStyleCnt="6" custScaleX="119207" custScaleY="1142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91F94-9FD5-4C28-9A50-5F7A10391879}" type="pres">
      <dgm:prSet presAssocID="{276887DC-A5C7-473C-BF19-7CE1ED1C7D0A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EB0B6-3A36-45F1-A095-E1895FCA0A8C}" type="pres">
      <dgm:prSet presAssocID="{FF013241-F6BD-4413-BD45-CCED0DF5CAC3}" presName="node" presStyleLbl="vennNode1" presStyleIdx="5" presStyleCnt="6" custRadScaleRad="98224" custRadScaleInc="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D81072-5802-43AA-802F-D7B57E43425C}" type="presOf" srcId="{02BE4EEB-9430-4A07-BDDB-D7A0462EB520}" destId="{FA7953EE-779A-4416-BFBF-C5238B31363E}" srcOrd="0" destOrd="0" presId="urn:microsoft.com/office/officeart/2005/8/layout/radial3"/>
    <dgm:cxn modelId="{F2BDE323-9955-4828-A017-47C30E2A40FD}" srcId="{57F8CDF2-3CD4-4E51-87B8-51027CC13FED}" destId="{02BE4EEB-9430-4A07-BDDB-D7A0462EB520}" srcOrd="1" destOrd="0" parTransId="{814C320E-D50E-4841-8E1C-C6156FD836CA}" sibTransId="{73304B4C-3E00-4D13-A805-468473E6F9F7}"/>
    <dgm:cxn modelId="{5C89A307-803F-4A89-9528-0F8AF6715228}" srcId="{FE136969-A98A-4522-B724-61C64FA35B76}" destId="{57F8CDF2-3CD4-4E51-87B8-51027CC13FED}" srcOrd="0" destOrd="0" parTransId="{D3AC8460-E784-4077-9F8F-307014875AD3}" sibTransId="{F33B67E6-6E77-4AC0-ADEE-8DE13B607891}"/>
    <dgm:cxn modelId="{E4EE6FA0-988E-4F6A-BB7F-F2E13F96EA05}" type="presOf" srcId="{FE136969-A98A-4522-B724-61C64FA35B76}" destId="{988DC172-1E97-40E5-80C8-A1ED125EBDE9}" srcOrd="0" destOrd="0" presId="urn:microsoft.com/office/officeart/2005/8/layout/radial3"/>
    <dgm:cxn modelId="{11E7EA38-2F02-4B22-8C6B-458382831E06}" srcId="{57F8CDF2-3CD4-4E51-87B8-51027CC13FED}" destId="{276887DC-A5C7-473C-BF19-7CE1ED1C7D0A}" srcOrd="3" destOrd="0" parTransId="{271DDDE3-6720-4408-844F-16BE2B82E18C}" sibTransId="{3C2E1FB7-E967-48E8-B5FD-A095D4C0BFBC}"/>
    <dgm:cxn modelId="{2A2DA0DC-4E1D-4C80-9D15-6F9EBF69906E}" type="presOf" srcId="{57F8CDF2-3CD4-4E51-87B8-51027CC13FED}" destId="{ABCEFA25-3777-447B-893C-5F3E5E56511E}" srcOrd="0" destOrd="0" presId="urn:microsoft.com/office/officeart/2005/8/layout/radial3"/>
    <dgm:cxn modelId="{DD5DBC46-935B-48BD-90D6-B62ADDE85EEC}" type="presOf" srcId="{611A86FC-C56D-440C-9740-D4CF4CE02BE9}" destId="{0C27B774-1034-4CE4-BDA2-ACB3BD30B0E6}" srcOrd="0" destOrd="0" presId="urn:microsoft.com/office/officeart/2005/8/layout/radial3"/>
    <dgm:cxn modelId="{B9A2EAF0-0DAE-42C0-92B2-6937D71FF3D7}" type="presOf" srcId="{FF013241-F6BD-4413-BD45-CCED0DF5CAC3}" destId="{894EB0B6-3A36-45F1-A095-E1895FCA0A8C}" srcOrd="0" destOrd="0" presId="urn:microsoft.com/office/officeart/2005/8/layout/radial3"/>
    <dgm:cxn modelId="{06C994C5-BECB-4BB5-839A-BA2F0CDB1B42}" type="presOf" srcId="{0A4D7FCF-C48A-40F6-81DA-58B647445C2A}" destId="{B99B45B4-88D1-4FED-95B9-795F819B749A}" srcOrd="0" destOrd="0" presId="urn:microsoft.com/office/officeart/2005/8/layout/radial3"/>
    <dgm:cxn modelId="{53F3C3C6-0092-468F-B321-13000712ED5E}" type="presOf" srcId="{276887DC-A5C7-473C-BF19-7CE1ED1C7D0A}" destId="{16191F94-9FD5-4C28-9A50-5F7A10391879}" srcOrd="0" destOrd="0" presId="urn:microsoft.com/office/officeart/2005/8/layout/radial3"/>
    <dgm:cxn modelId="{F26CEBDF-8143-4E2D-9816-03DEB1B76ED0}" srcId="{57F8CDF2-3CD4-4E51-87B8-51027CC13FED}" destId="{0A4D7FCF-C48A-40F6-81DA-58B647445C2A}" srcOrd="0" destOrd="0" parTransId="{7AB9B192-D35D-446C-85CB-DBDA9F5DDA1D}" sibTransId="{2B89F353-9256-4A54-80BA-2A045E7471B7}"/>
    <dgm:cxn modelId="{2418AE4E-D823-4E27-805C-6C3AE9DCAB29}" srcId="{57F8CDF2-3CD4-4E51-87B8-51027CC13FED}" destId="{FF013241-F6BD-4413-BD45-CCED0DF5CAC3}" srcOrd="4" destOrd="0" parTransId="{7A355080-BBC5-454B-90B7-4296413D2395}" sibTransId="{F53341D5-C064-49D1-9B97-7FF10C4C5810}"/>
    <dgm:cxn modelId="{A90A91C9-71B6-4738-A3E2-B48EBD505E01}" srcId="{57F8CDF2-3CD4-4E51-87B8-51027CC13FED}" destId="{611A86FC-C56D-440C-9740-D4CF4CE02BE9}" srcOrd="2" destOrd="0" parTransId="{B0532C30-F236-4D5A-A19E-D527EADB20F1}" sibTransId="{C34F5FFD-5DC8-4C28-B963-FD88BCB7A26D}"/>
    <dgm:cxn modelId="{4B4CDEF8-BEAC-4F63-923E-C7E9C6D5CDF3}" type="presParOf" srcId="{988DC172-1E97-40E5-80C8-A1ED125EBDE9}" destId="{E5B65CCB-FFD3-408A-BE9B-CCFE43C23CA0}" srcOrd="0" destOrd="0" presId="urn:microsoft.com/office/officeart/2005/8/layout/radial3"/>
    <dgm:cxn modelId="{205C1B45-413D-49EF-870D-DBAFB014A580}" type="presParOf" srcId="{E5B65CCB-FFD3-408A-BE9B-CCFE43C23CA0}" destId="{ABCEFA25-3777-447B-893C-5F3E5E56511E}" srcOrd="0" destOrd="0" presId="urn:microsoft.com/office/officeart/2005/8/layout/radial3"/>
    <dgm:cxn modelId="{F76C669B-03AD-4285-A4CD-6F96513C16B2}" type="presParOf" srcId="{E5B65CCB-FFD3-408A-BE9B-CCFE43C23CA0}" destId="{B99B45B4-88D1-4FED-95B9-795F819B749A}" srcOrd="1" destOrd="0" presId="urn:microsoft.com/office/officeart/2005/8/layout/radial3"/>
    <dgm:cxn modelId="{6B42F636-CC65-401A-894E-7457A3D5A64F}" type="presParOf" srcId="{E5B65CCB-FFD3-408A-BE9B-CCFE43C23CA0}" destId="{FA7953EE-779A-4416-BFBF-C5238B31363E}" srcOrd="2" destOrd="0" presId="urn:microsoft.com/office/officeart/2005/8/layout/radial3"/>
    <dgm:cxn modelId="{4116B27A-F3C8-4C3C-93FB-A521802A67AB}" type="presParOf" srcId="{E5B65CCB-FFD3-408A-BE9B-CCFE43C23CA0}" destId="{0C27B774-1034-4CE4-BDA2-ACB3BD30B0E6}" srcOrd="3" destOrd="0" presId="urn:microsoft.com/office/officeart/2005/8/layout/radial3"/>
    <dgm:cxn modelId="{A03D60C6-37EE-423B-A34F-4C0C1D2252CE}" type="presParOf" srcId="{E5B65CCB-FFD3-408A-BE9B-CCFE43C23CA0}" destId="{16191F94-9FD5-4C28-9A50-5F7A10391879}" srcOrd="4" destOrd="0" presId="urn:microsoft.com/office/officeart/2005/8/layout/radial3"/>
    <dgm:cxn modelId="{4BC4A3B6-619A-4910-85F6-41340304EDE8}" type="presParOf" srcId="{E5B65CCB-FFD3-408A-BE9B-CCFE43C23CA0}" destId="{894EB0B6-3A36-45F1-A095-E1895FCA0A8C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E27520-53A5-4F6D-9642-75AA02CCA3C9}" type="doc">
      <dgm:prSet loTypeId="urn:microsoft.com/office/officeart/2005/8/layout/radial5" loCatId="cycle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B306744-B5C6-4590-BFB3-5A72653F728E}">
      <dgm:prSet phldrT="[Text]" custT="1"/>
      <dgm:spPr/>
      <dgm:t>
        <a:bodyPr/>
        <a:lstStyle/>
        <a:p>
          <a:r>
            <a:rPr lang="en-US" sz="2400" dirty="0" smtClean="0">
              <a:latin typeface="Cambria" pitchFamily="18" charset="0"/>
            </a:rPr>
            <a:t>Build the Brand</a:t>
          </a:r>
          <a:endParaRPr lang="en-US" sz="2400" dirty="0">
            <a:latin typeface="Cambria" pitchFamily="18" charset="0"/>
          </a:endParaRPr>
        </a:p>
      </dgm:t>
    </dgm:pt>
    <dgm:pt modelId="{A7C9E944-3728-4BE2-9F4C-03215D3148A1}" type="parTrans" cxnId="{AAA7D1FB-888E-4B7B-BFF0-A65264123119}">
      <dgm:prSet/>
      <dgm:spPr/>
      <dgm:t>
        <a:bodyPr/>
        <a:lstStyle/>
        <a:p>
          <a:endParaRPr lang="en-US"/>
        </a:p>
      </dgm:t>
    </dgm:pt>
    <dgm:pt modelId="{91E36893-468C-4529-A48D-631E773E39B5}" type="sibTrans" cxnId="{AAA7D1FB-888E-4B7B-BFF0-A65264123119}">
      <dgm:prSet/>
      <dgm:spPr/>
      <dgm:t>
        <a:bodyPr/>
        <a:lstStyle/>
        <a:p>
          <a:endParaRPr lang="en-US"/>
        </a:p>
      </dgm:t>
    </dgm:pt>
    <dgm:pt modelId="{B6D1B9C6-B20D-4305-BE1C-BAF4FD226596}">
      <dgm:prSet phldrT="[Text]" custT="1"/>
      <dgm:spPr/>
      <dgm:t>
        <a:bodyPr/>
        <a:lstStyle/>
        <a:p>
          <a:r>
            <a:rPr lang="en-US" sz="1800" dirty="0" smtClean="0">
              <a:latin typeface="Cambria" pitchFamily="18" charset="0"/>
            </a:rPr>
            <a:t>1.Focus on the Product </a:t>
          </a:r>
          <a:endParaRPr lang="en-US" sz="1800" dirty="0">
            <a:latin typeface="Cambria" pitchFamily="18" charset="0"/>
          </a:endParaRPr>
        </a:p>
      </dgm:t>
    </dgm:pt>
    <dgm:pt modelId="{F70BA13B-B55A-47C2-B3BD-E039F66D54AF}" type="parTrans" cxnId="{C52C63B6-A4C1-4F86-93A1-9F68A682158C}">
      <dgm:prSet/>
      <dgm:spPr/>
      <dgm:t>
        <a:bodyPr/>
        <a:lstStyle/>
        <a:p>
          <a:endParaRPr lang="en-US"/>
        </a:p>
      </dgm:t>
    </dgm:pt>
    <dgm:pt modelId="{0096DF6E-DB0F-492A-9E63-2D31916E9E61}" type="sibTrans" cxnId="{C52C63B6-A4C1-4F86-93A1-9F68A682158C}">
      <dgm:prSet/>
      <dgm:spPr/>
      <dgm:t>
        <a:bodyPr/>
        <a:lstStyle/>
        <a:p>
          <a:endParaRPr lang="en-US"/>
        </a:p>
      </dgm:t>
    </dgm:pt>
    <dgm:pt modelId="{3350FF86-573D-49AD-991E-BF9264A17609}">
      <dgm:prSet phldrT="[Text]" custT="1"/>
      <dgm:spPr/>
      <dgm:t>
        <a:bodyPr/>
        <a:lstStyle/>
        <a:p>
          <a:r>
            <a:rPr lang="en-US" sz="1800" dirty="0" smtClean="0">
              <a:latin typeface="Cambria" pitchFamily="18" charset="0"/>
            </a:rPr>
            <a:t>2.Price-to-quality ratio</a:t>
          </a:r>
          <a:endParaRPr lang="en-US" sz="1800" dirty="0">
            <a:latin typeface="Cambria" pitchFamily="18" charset="0"/>
          </a:endParaRPr>
        </a:p>
      </dgm:t>
    </dgm:pt>
    <dgm:pt modelId="{5885E199-4F54-420C-828B-6D40D5CDD51E}" type="parTrans" cxnId="{606BA6B4-C8E3-4C21-81E6-D1F665FB0A93}">
      <dgm:prSet/>
      <dgm:spPr/>
      <dgm:t>
        <a:bodyPr/>
        <a:lstStyle/>
        <a:p>
          <a:endParaRPr lang="en-US"/>
        </a:p>
      </dgm:t>
    </dgm:pt>
    <dgm:pt modelId="{320CA755-3A22-40BB-99E8-CEBE440BE794}" type="sibTrans" cxnId="{606BA6B4-C8E3-4C21-81E6-D1F665FB0A93}">
      <dgm:prSet/>
      <dgm:spPr/>
      <dgm:t>
        <a:bodyPr/>
        <a:lstStyle/>
        <a:p>
          <a:endParaRPr lang="en-US"/>
        </a:p>
      </dgm:t>
    </dgm:pt>
    <dgm:pt modelId="{5BE13B1B-2340-4262-A6E3-3FD95C2A60F4}">
      <dgm:prSet phldrT="[Text]" custT="1"/>
      <dgm:spPr/>
      <dgm:t>
        <a:bodyPr/>
        <a:lstStyle/>
        <a:p>
          <a:r>
            <a:rPr lang="en-US" sz="1800" dirty="0" smtClean="0">
              <a:latin typeface="Cambria" pitchFamily="18" charset="0"/>
            </a:rPr>
            <a:t>3.Multi-channel promotional activity</a:t>
          </a:r>
          <a:endParaRPr lang="en-US" sz="1800" dirty="0">
            <a:latin typeface="Cambria" pitchFamily="18" charset="0"/>
          </a:endParaRPr>
        </a:p>
      </dgm:t>
    </dgm:pt>
    <dgm:pt modelId="{B9F8A2B5-47D3-4C5C-8E47-02E3EC592E0C}" type="parTrans" cxnId="{8099CDA8-3D17-477C-B67E-A984E26D90AD}">
      <dgm:prSet/>
      <dgm:spPr/>
      <dgm:t>
        <a:bodyPr/>
        <a:lstStyle/>
        <a:p>
          <a:endParaRPr lang="en-US"/>
        </a:p>
      </dgm:t>
    </dgm:pt>
    <dgm:pt modelId="{4E977461-0080-401E-BE79-A51BFAA33144}" type="sibTrans" cxnId="{8099CDA8-3D17-477C-B67E-A984E26D90AD}">
      <dgm:prSet/>
      <dgm:spPr/>
      <dgm:t>
        <a:bodyPr/>
        <a:lstStyle/>
        <a:p>
          <a:endParaRPr lang="en-US"/>
        </a:p>
      </dgm:t>
    </dgm:pt>
    <dgm:pt modelId="{0FAC1B4C-CEEE-416D-ACE2-ABD7E559E669}">
      <dgm:prSet phldrT="[Text]" custT="1"/>
      <dgm:spPr/>
      <dgm:t>
        <a:bodyPr/>
        <a:lstStyle/>
        <a:p>
          <a:r>
            <a:rPr lang="en-US" sz="1800" dirty="0" smtClean="0">
              <a:latin typeface="Cambria" pitchFamily="18" charset="0"/>
            </a:rPr>
            <a:t>4.Be the face and live the brand</a:t>
          </a:r>
          <a:endParaRPr lang="en-US" sz="1800" dirty="0">
            <a:latin typeface="Cambria" pitchFamily="18" charset="0"/>
          </a:endParaRPr>
        </a:p>
      </dgm:t>
    </dgm:pt>
    <dgm:pt modelId="{F81D5A41-383D-4CAD-A77A-EF3B16C3BD19}" type="parTrans" cxnId="{1D108228-C0C3-45D7-AFC4-416CBCE4DD11}">
      <dgm:prSet/>
      <dgm:spPr/>
      <dgm:t>
        <a:bodyPr/>
        <a:lstStyle/>
        <a:p>
          <a:endParaRPr lang="en-US"/>
        </a:p>
      </dgm:t>
    </dgm:pt>
    <dgm:pt modelId="{3E6BC215-F199-4BC7-982A-85A0B9D01E81}" type="sibTrans" cxnId="{1D108228-C0C3-45D7-AFC4-416CBCE4DD11}">
      <dgm:prSet/>
      <dgm:spPr/>
      <dgm:t>
        <a:bodyPr/>
        <a:lstStyle/>
        <a:p>
          <a:endParaRPr lang="en-US"/>
        </a:p>
      </dgm:t>
    </dgm:pt>
    <dgm:pt modelId="{A6929B1F-26DC-4C27-B564-F6CC52B270AB}">
      <dgm:prSet/>
      <dgm:spPr/>
      <dgm:t>
        <a:bodyPr/>
        <a:lstStyle/>
        <a:p>
          <a:r>
            <a:rPr lang="en-US" dirty="0" smtClean="0">
              <a:latin typeface="Cambria" pitchFamily="18" charset="0"/>
            </a:rPr>
            <a:t>5.Champion Independent liquor store retailers</a:t>
          </a:r>
          <a:endParaRPr lang="en-US" dirty="0">
            <a:latin typeface="Cambria" pitchFamily="18" charset="0"/>
          </a:endParaRPr>
        </a:p>
      </dgm:t>
    </dgm:pt>
    <dgm:pt modelId="{46FD4506-511A-42AA-A716-1450A6F74992}" type="parTrans" cxnId="{9F43B049-9D36-43F8-BE02-4287B3C15B43}">
      <dgm:prSet/>
      <dgm:spPr/>
      <dgm:t>
        <a:bodyPr/>
        <a:lstStyle/>
        <a:p>
          <a:endParaRPr lang="en-US"/>
        </a:p>
      </dgm:t>
    </dgm:pt>
    <dgm:pt modelId="{7D6E211C-1413-4937-9296-54723C52B521}" type="sibTrans" cxnId="{9F43B049-9D36-43F8-BE02-4287B3C15B43}">
      <dgm:prSet/>
      <dgm:spPr/>
      <dgm:t>
        <a:bodyPr/>
        <a:lstStyle/>
        <a:p>
          <a:endParaRPr lang="en-US"/>
        </a:p>
      </dgm:t>
    </dgm:pt>
    <dgm:pt modelId="{4033311F-4AD1-4A34-970D-15700E4F7F0F}" type="pres">
      <dgm:prSet presAssocID="{F8E27520-53A5-4F6D-9642-75AA02CCA3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A93D41-DAAF-4DE4-8A69-9262DE0634F3}" type="pres">
      <dgm:prSet presAssocID="{1B306744-B5C6-4590-BFB3-5A72653F728E}" presName="centerShape" presStyleLbl="node0" presStyleIdx="0" presStyleCnt="1"/>
      <dgm:spPr/>
      <dgm:t>
        <a:bodyPr/>
        <a:lstStyle/>
        <a:p>
          <a:endParaRPr lang="en-US"/>
        </a:p>
      </dgm:t>
    </dgm:pt>
    <dgm:pt modelId="{2CEB4BBF-A0DA-4BA0-9573-E1BADA903CBD}" type="pres">
      <dgm:prSet presAssocID="{F70BA13B-B55A-47C2-B3BD-E039F66D54AF}" presName="parTrans" presStyleLbl="sibTrans2D1" presStyleIdx="0" presStyleCnt="5"/>
      <dgm:spPr/>
      <dgm:t>
        <a:bodyPr/>
        <a:lstStyle/>
        <a:p>
          <a:endParaRPr lang="en-US"/>
        </a:p>
      </dgm:t>
    </dgm:pt>
    <dgm:pt modelId="{3FD65B72-1F38-4633-9EBF-B7344FA1F190}" type="pres">
      <dgm:prSet presAssocID="{F70BA13B-B55A-47C2-B3BD-E039F66D54AF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3BEFC8A-6494-4D04-9065-239F5226B9D3}" type="pres">
      <dgm:prSet presAssocID="{B6D1B9C6-B20D-4305-BE1C-BAF4FD22659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3C5C0-3A40-4ABE-A091-E26D84E0F698}" type="pres">
      <dgm:prSet presAssocID="{5885E199-4F54-420C-828B-6D40D5CDD51E}" presName="parTrans" presStyleLbl="sibTrans2D1" presStyleIdx="1" presStyleCnt="5"/>
      <dgm:spPr/>
      <dgm:t>
        <a:bodyPr/>
        <a:lstStyle/>
        <a:p>
          <a:endParaRPr lang="en-US"/>
        </a:p>
      </dgm:t>
    </dgm:pt>
    <dgm:pt modelId="{1375C2AE-9C86-4C9C-8E57-9779A65301E2}" type="pres">
      <dgm:prSet presAssocID="{5885E199-4F54-420C-828B-6D40D5CDD51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FCE24DF-B705-4B1B-B4C6-5604B3E2771E}" type="pres">
      <dgm:prSet presAssocID="{3350FF86-573D-49AD-991E-BF9264A17609}" presName="node" presStyleLbl="node1" presStyleIdx="1" presStyleCnt="5" custScaleX="112420" custScaleY="113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E8C12B-C7E6-4AAD-994E-F8B26AA7F793}" type="pres">
      <dgm:prSet presAssocID="{B9F8A2B5-47D3-4C5C-8E47-02E3EC592E0C}" presName="parTrans" presStyleLbl="sibTrans2D1" presStyleIdx="2" presStyleCnt="5"/>
      <dgm:spPr/>
      <dgm:t>
        <a:bodyPr/>
        <a:lstStyle/>
        <a:p>
          <a:endParaRPr lang="en-US"/>
        </a:p>
      </dgm:t>
    </dgm:pt>
    <dgm:pt modelId="{4DFC4D03-E6F7-446B-A453-9CEF2C93792C}" type="pres">
      <dgm:prSet presAssocID="{B9F8A2B5-47D3-4C5C-8E47-02E3EC592E0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EC03702-4590-49E0-863F-38BA36AC1664}" type="pres">
      <dgm:prSet presAssocID="{5BE13B1B-2340-4262-A6E3-3FD95C2A60F4}" presName="node" presStyleLbl="node1" presStyleIdx="2" presStyleCnt="5" custScaleX="124838" custScaleY="120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20697-0978-44ED-8186-23C5F22FD8F0}" type="pres">
      <dgm:prSet presAssocID="{F81D5A41-383D-4CAD-A77A-EF3B16C3BD19}" presName="parTrans" presStyleLbl="sibTrans2D1" presStyleIdx="3" presStyleCnt="5"/>
      <dgm:spPr/>
      <dgm:t>
        <a:bodyPr/>
        <a:lstStyle/>
        <a:p>
          <a:endParaRPr lang="en-US"/>
        </a:p>
      </dgm:t>
    </dgm:pt>
    <dgm:pt modelId="{E00F8ECD-9CFB-40FE-9764-8F90D6EFA131}" type="pres">
      <dgm:prSet presAssocID="{F81D5A41-383D-4CAD-A77A-EF3B16C3BD1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0AAB800-1184-4731-8875-0D72077F7644}" type="pres">
      <dgm:prSet presAssocID="{0FAC1B4C-CEEE-416D-ACE2-ABD7E559E669}" presName="node" presStyleLbl="node1" presStyleIdx="3" presStyleCnt="5" custScaleX="113508" custScaleY="120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973A4E-48F2-48BB-B760-A267070BBE2B}" type="pres">
      <dgm:prSet presAssocID="{46FD4506-511A-42AA-A716-1450A6F74992}" presName="parTrans" presStyleLbl="sibTrans2D1" presStyleIdx="4" presStyleCnt="5"/>
      <dgm:spPr/>
      <dgm:t>
        <a:bodyPr/>
        <a:lstStyle/>
        <a:p>
          <a:endParaRPr lang="en-US"/>
        </a:p>
      </dgm:t>
    </dgm:pt>
    <dgm:pt modelId="{7DCAB165-174F-4AF0-9F62-012B224A37A0}" type="pres">
      <dgm:prSet presAssocID="{46FD4506-511A-42AA-A716-1450A6F74992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ADEEC6E2-32AC-4EDF-AE26-8851305FB9B3}" type="pres">
      <dgm:prSet presAssocID="{A6929B1F-26DC-4C27-B564-F6CC52B270AB}" presName="node" presStyleLbl="node1" presStyleIdx="4" presStyleCnt="5" custScaleX="119150" custScaleY="118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108228-C0C3-45D7-AFC4-416CBCE4DD11}" srcId="{1B306744-B5C6-4590-BFB3-5A72653F728E}" destId="{0FAC1B4C-CEEE-416D-ACE2-ABD7E559E669}" srcOrd="3" destOrd="0" parTransId="{F81D5A41-383D-4CAD-A77A-EF3B16C3BD19}" sibTransId="{3E6BC215-F199-4BC7-982A-85A0B9D01E81}"/>
    <dgm:cxn modelId="{9F43B049-9D36-43F8-BE02-4287B3C15B43}" srcId="{1B306744-B5C6-4590-BFB3-5A72653F728E}" destId="{A6929B1F-26DC-4C27-B564-F6CC52B270AB}" srcOrd="4" destOrd="0" parTransId="{46FD4506-511A-42AA-A716-1450A6F74992}" sibTransId="{7D6E211C-1413-4937-9296-54723C52B521}"/>
    <dgm:cxn modelId="{0D962B1F-5628-416A-A3A0-269998B5C0C5}" type="presOf" srcId="{F81D5A41-383D-4CAD-A77A-EF3B16C3BD19}" destId="{A3420697-0978-44ED-8186-23C5F22FD8F0}" srcOrd="0" destOrd="0" presId="urn:microsoft.com/office/officeart/2005/8/layout/radial5"/>
    <dgm:cxn modelId="{3500F51F-EFF6-41D8-85E4-7D49CC04245D}" type="presOf" srcId="{A6929B1F-26DC-4C27-B564-F6CC52B270AB}" destId="{ADEEC6E2-32AC-4EDF-AE26-8851305FB9B3}" srcOrd="0" destOrd="0" presId="urn:microsoft.com/office/officeart/2005/8/layout/radial5"/>
    <dgm:cxn modelId="{8099CDA8-3D17-477C-B67E-A984E26D90AD}" srcId="{1B306744-B5C6-4590-BFB3-5A72653F728E}" destId="{5BE13B1B-2340-4262-A6E3-3FD95C2A60F4}" srcOrd="2" destOrd="0" parTransId="{B9F8A2B5-47D3-4C5C-8E47-02E3EC592E0C}" sibTransId="{4E977461-0080-401E-BE79-A51BFAA33144}"/>
    <dgm:cxn modelId="{040D30D7-618C-4E30-AC0E-83715C596046}" type="presOf" srcId="{B6D1B9C6-B20D-4305-BE1C-BAF4FD226596}" destId="{B3BEFC8A-6494-4D04-9065-239F5226B9D3}" srcOrd="0" destOrd="0" presId="urn:microsoft.com/office/officeart/2005/8/layout/radial5"/>
    <dgm:cxn modelId="{606BA6B4-C8E3-4C21-81E6-D1F665FB0A93}" srcId="{1B306744-B5C6-4590-BFB3-5A72653F728E}" destId="{3350FF86-573D-49AD-991E-BF9264A17609}" srcOrd="1" destOrd="0" parTransId="{5885E199-4F54-420C-828B-6D40D5CDD51E}" sibTransId="{320CA755-3A22-40BB-99E8-CEBE440BE794}"/>
    <dgm:cxn modelId="{2F25F2C1-6115-4DF7-B337-307C9207C33A}" type="presOf" srcId="{46FD4506-511A-42AA-A716-1450A6F74992}" destId="{B9973A4E-48F2-48BB-B760-A267070BBE2B}" srcOrd="0" destOrd="0" presId="urn:microsoft.com/office/officeart/2005/8/layout/radial5"/>
    <dgm:cxn modelId="{0E63CD3B-FCD2-4714-ABC0-6C43A36F6E4E}" type="presOf" srcId="{1B306744-B5C6-4590-BFB3-5A72653F728E}" destId="{4EA93D41-DAAF-4DE4-8A69-9262DE0634F3}" srcOrd="0" destOrd="0" presId="urn:microsoft.com/office/officeart/2005/8/layout/radial5"/>
    <dgm:cxn modelId="{1915E8A2-7600-4F67-9F3B-AE2CB035370A}" type="presOf" srcId="{F8E27520-53A5-4F6D-9642-75AA02CCA3C9}" destId="{4033311F-4AD1-4A34-970D-15700E4F7F0F}" srcOrd="0" destOrd="0" presId="urn:microsoft.com/office/officeart/2005/8/layout/radial5"/>
    <dgm:cxn modelId="{7ED852E3-FD97-4554-AA42-92218BD92A1F}" type="presOf" srcId="{B9F8A2B5-47D3-4C5C-8E47-02E3EC592E0C}" destId="{4DFC4D03-E6F7-446B-A453-9CEF2C93792C}" srcOrd="1" destOrd="0" presId="urn:microsoft.com/office/officeart/2005/8/layout/radial5"/>
    <dgm:cxn modelId="{26B8A7AC-B4A1-4A30-92F5-D77AFB5BF025}" type="presOf" srcId="{5885E199-4F54-420C-828B-6D40D5CDD51E}" destId="{1375C2AE-9C86-4C9C-8E57-9779A65301E2}" srcOrd="1" destOrd="0" presId="urn:microsoft.com/office/officeart/2005/8/layout/radial5"/>
    <dgm:cxn modelId="{1E3CBA80-F635-4340-9FC8-40B5A08D343F}" type="presOf" srcId="{5BE13B1B-2340-4262-A6E3-3FD95C2A60F4}" destId="{4EC03702-4590-49E0-863F-38BA36AC1664}" srcOrd="0" destOrd="0" presId="urn:microsoft.com/office/officeart/2005/8/layout/radial5"/>
    <dgm:cxn modelId="{ADAA0346-C2EE-4BFA-BD67-E373B23D1436}" type="presOf" srcId="{F70BA13B-B55A-47C2-B3BD-E039F66D54AF}" destId="{2CEB4BBF-A0DA-4BA0-9573-E1BADA903CBD}" srcOrd="0" destOrd="0" presId="urn:microsoft.com/office/officeart/2005/8/layout/radial5"/>
    <dgm:cxn modelId="{9CBB60D9-7413-4295-9C20-A1FADC30703E}" type="presOf" srcId="{F70BA13B-B55A-47C2-B3BD-E039F66D54AF}" destId="{3FD65B72-1F38-4633-9EBF-B7344FA1F190}" srcOrd="1" destOrd="0" presId="urn:microsoft.com/office/officeart/2005/8/layout/radial5"/>
    <dgm:cxn modelId="{BC480F02-9594-41CD-84D8-C43E8E730505}" type="presOf" srcId="{0FAC1B4C-CEEE-416D-ACE2-ABD7E559E669}" destId="{70AAB800-1184-4731-8875-0D72077F7644}" srcOrd="0" destOrd="0" presId="urn:microsoft.com/office/officeart/2005/8/layout/radial5"/>
    <dgm:cxn modelId="{1545E62D-8BA5-40DC-B27A-B15FEA149A72}" type="presOf" srcId="{B9F8A2B5-47D3-4C5C-8E47-02E3EC592E0C}" destId="{98E8C12B-C7E6-4AAD-994E-F8B26AA7F793}" srcOrd="0" destOrd="0" presId="urn:microsoft.com/office/officeart/2005/8/layout/radial5"/>
    <dgm:cxn modelId="{970FDA7C-B2EC-402B-839E-2CCBD6D258F9}" type="presOf" srcId="{5885E199-4F54-420C-828B-6D40D5CDD51E}" destId="{6EF3C5C0-3A40-4ABE-A091-E26D84E0F698}" srcOrd="0" destOrd="0" presId="urn:microsoft.com/office/officeart/2005/8/layout/radial5"/>
    <dgm:cxn modelId="{AAA7D1FB-888E-4B7B-BFF0-A65264123119}" srcId="{F8E27520-53A5-4F6D-9642-75AA02CCA3C9}" destId="{1B306744-B5C6-4590-BFB3-5A72653F728E}" srcOrd="0" destOrd="0" parTransId="{A7C9E944-3728-4BE2-9F4C-03215D3148A1}" sibTransId="{91E36893-468C-4529-A48D-631E773E39B5}"/>
    <dgm:cxn modelId="{C52C63B6-A4C1-4F86-93A1-9F68A682158C}" srcId="{1B306744-B5C6-4590-BFB3-5A72653F728E}" destId="{B6D1B9C6-B20D-4305-BE1C-BAF4FD226596}" srcOrd="0" destOrd="0" parTransId="{F70BA13B-B55A-47C2-B3BD-E039F66D54AF}" sibTransId="{0096DF6E-DB0F-492A-9E63-2D31916E9E61}"/>
    <dgm:cxn modelId="{C6FE9B86-5356-42A5-B4AD-5E99D1B0E2F5}" type="presOf" srcId="{3350FF86-573D-49AD-991E-BF9264A17609}" destId="{0FCE24DF-B705-4B1B-B4C6-5604B3E2771E}" srcOrd="0" destOrd="0" presId="urn:microsoft.com/office/officeart/2005/8/layout/radial5"/>
    <dgm:cxn modelId="{709A411E-D606-422A-9FEF-89F9AC58FB4F}" type="presOf" srcId="{46FD4506-511A-42AA-A716-1450A6F74992}" destId="{7DCAB165-174F-4AF0-9F62-012B224A37A0}" srcOrd="1" destOrd="0" presId="urn:microsoft.com/office/officeart/2005/8/layout/radial5"/>
    <dgm:cxn modelId="{C89C62E2-E3F5-4508-8523-85B4E471C37B}" type="presOf" srcId="{F81D5A41-383D-4CAD-A77A-EF3B16C3BD19}" destId="{E00F8ECD-9CFB-40FE-9764-8F90D6EFA131}" srcOrd="1" destOrd="0" presId="urn:microsoft.com/office/officeart/2005/8/layout/radial5"/>
    <dgm:cxn modelId="{04DA77F8-4B78-4941-AC1A-DAEF47E59758}" type="presParOf" srcId="{4033311F-4AD1-4A34-970D-15700E4F7F0F}" destId="{4EA93D41-DAAF-4DE4-8A69-9262DE0634F3}" srcOrd="0" destOrd="0" presId="urn:microsoft.com/office/officeart/2005/8/layout/radial5"/>
    <dgm:cxn modelId="{E69C6067-5373-4540-8A58-631A7DB1EAB5}" type="presParOf" srcId="{4033311F-4AD1-4A34-970D-15700E4F7F0F}" destId="{2CEB4BBF-A0DA-4BA0-9573-E1BADA903CBD}" srcOrd="1" destOrd="0" presId="urn:microsoft.com/office/officeart/2005/8/layout/radial5"/>
    <dgm:cxn modelId="{BB38644C-3349-4253-B8C2-CE46ED53A205}" type="presParOf" srcId="{2CEB4BBF-A0DA-4BA0-9573-E1BADA903CBD}" destId="{3FD65B72-1F38-4633-9EBF-B7344FA1F190}" srcOrd="0" destOrd="0" presId="urn:microsoft.com/office/officeart/2005/8/layout/radial5"/>
    <dgm:cxn modelId="{5832964E-2CD6-4E6E-8891-757CBF97368C}" type="presParOf" srcId="{4033311F-4AD1-4A34-970D-15700E4F7F0F}" destId="{B3BEFC8A-6494-4D04-9065-239F5226B9D3}" srcOrd="2" destOrd="0" presId="urn:microsoft.com/office/officeart/2005/8/layout/radial5"/>
    <dgm:cxn modelId="{ADBCD3ED-9120-4296-B8B6-E07554078B05}" type="presParOf" srcId="{4033311F-4AD1-4A34-970D-15700E4F7F0F}" destId="{6EF3C5C0-3A40-4ABE-A091-E26D84E0F698}" srcOrd="3" destOrd="0" presId="urn:microsoft.com/office/officeart/2005/8/layout/radial5"/>
    <dgm:cxn modelId="{21995511-EC58-45E9-96C1-63194D081046}" type="presParOf" srcId="{6EF3C5C0-3A40-4ABE-A091-E26D84E0F698}" destId="{1375C2AE-9C86-4C9C-8E57-9779A65301E2}" srcOrd="0" destOrd="0" presId="urn:microsoft.com/office/officeart/2005/8/layout/radial5"/>
    <dgm:cxn modelId="{5834F3A2-33C1-4232-8B90-EA721E0F59C5}" type="presParOf" srcId="{4033311F-4AD1-4A34-970D-15700E4F7F0F}" destId="{0FCE24DF-B705-4B1B-B4C6-5604B3E2771E}" srcOrd="4" destOrd="0" presId="urn:microsoft.com/office/officeart/2005/8/layout/radial5"/>
    <dgm:cxn modelId="{ED5125A6-35BE-4DF6-88D0-123930B35A94}" type="presParOf" srcId="{4033311F-4AD1-4A34-970D-15700E4F7F0F}" destId="{98E8C12B-C7E6-4AAD-994E-F8B26AA7F793}" srcOrd="5" destOrd="0" presId="urn:microsoft.com/office/officeart/2005/8/layout/radial5"/>
    <dgm:cxn modelId="{6E2BC7E5-5649-44FC-BF4B-17B285F4FD45}" type="presParOf" srcId="{98E8C12B-C7E6-4AAD-994E-F8B26AA7F793}" destId="{4DFC4D03-E6F7-446B-A453-9CEF2C93792C}" srcOrd="0" destOrd="0" presId="urn:microsoft.com/office/officeart/2005/8/layout/radial5"/>
    <dgm:cxn modelId="{3024AFD9-429A-4D5F-A88F-4F24C22866B1}" type="presParOf" srcId="{4033311F-4AD1-4A34-970D-15700E4F7F0F}" destId="{4EC03702-4590-49E0-863F-38BA36AC1664}" srcOrd="6" destOrd="0" presId="urn:microsoft.com/office/officeart/2005/8/layout/radial5"/>
    <dgm:cxn modelId="{296770A9-36A2-40E1-82C4-CD7FE9FC91B1}" type="presParOf" srcId="{4033311F-4AD1-4A34-970D-15700E4F7F0F}" destId="{A3420697-0978-44ED-8186-23C5F22FD8F0}" srcOrd="7" destOrd="0" presId="urn:microsoft.com/office/officeart/2005/8/layout/radial5"/>
    <dgm:cxn modelId="{8E4BB357-94AD-4EB9-A43D-35617A4FC2D0}" type="presParOf" srcId="{A3420697-0978-44ED-8186-23C5F22FD8F0}" destId="{E00F8ECD-9CFB-40FE-9764-8F90D6EFA131}" srcOrd="0" destOrd="0" presId="urn:microsoft.com/office/officeart/2005/8/layout/radial5"/>
    <dgm:cxn modelId="{C2067202-B6EA-4472-A960-AE4D8D52D048}" type="presParOf" srcId="{4033311F-4AD1-4A34-970D-15700E4F7F0F}" destId="{70AAB800-1184-4731-8875-0D72077F7644}" srcOrd="8" destOrd="0" presId="urn:microsoft.com/office/officeart/2005/8/layout/radial5"/>
    <dgm:cxn modelId="{AA488FA2-4ED4-44EC-909C-D31792F2D3FD}" type="presParOf" srcId="{4033311F-4AD1-4A34-970D-15700E4F7F0F}" destId="{B9973A4E-48F2-48BB-B760-A267070BBE2B}" srcOrd="9" destOrd="0" presId="urn:microsoft.com/office/officeart/2005/8/layout/radial5"/>
    <dgm:cxn modelId="{132C1204-DF5C-40BF-8C6E-9EEE0369AD34}" type="presParOf" srcId="{B9973A4E-48F2-48BB-B760-A267070BBE2B}" destId="{7DCAB165-174F-4AF0-9F62-012B224A37A0}" srcOrd="0" destOrd="0" presId="urn:microsoft.com/office/officeart/2005/8/layout/radial5"/>
    <dgm:cxn modelId="{B0325A24-AF52-4733-9519-DBD8F7D06AA2}" type="presParOf" srcId="{4033311F-4AD1-4A34-970D-15700E4F7F0F}" destId="{ADEEC6E2-32AC-4EDF-AE26-8851305FB9B3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C12B3-CC24-49BB-9653-E834CD288F01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79046-4176-4235-9206-E7F6AA181E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79046-4176-4235-9206-E7F6AA181E6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688E-387C-4F4B-B62A-62877D650D06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434F-F359-499D-8842-432EDA395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688E-387C-4F4B-B62A-62877D650D06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434F-F359-499D-8842-432EDA395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688E-387C-4F4B-B62A-62877D650D06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434F-F359-499D-8842-432EDA395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688E-387C-4F4B-B62A-62877D650D06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434F-F359-499D-8842-432EDA395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688E-387C-4F4B-B62A-62877D650D06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434F-F359-499D-8842-432EDA395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688E-387C-4F4B-B62A-62877D650D06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434F-F359-499D-8842-432EDA395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688E-387C-4F4B-B62A-62877D650D06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434F-F359-499D-8842-432EDA395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688E-387C-4F4B-B62A-62877D650D06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434F-F359-499D-8842-432EDA395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688E-387C-4F4B-B62A-62877D650D06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434F-F359-499D-8842-432EDA395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688E-387C-4F4B-B62A-62877D650D06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5434F-F359-499D-8842-432EDA3951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9688E-387C-4F4B-B62A-62877D650D06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95434F-F359-499D-8842-432EDA3951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99688E-387C-4F4B-B62A-62877D650D06}" type="datetimeFigureOut">
              <a:rPr lang="en-US" smtClean="0"/>
              <a:pPr/>
              <a:t>8/29/2011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95434F-F359-499D-8842-432EDA39515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 dir="r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18" Type="http://schemas.openxmlformats.org/officeDocument/2006/relationships/image" Target="../media/image4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1.png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png"/><Relationship Id="rId19" Type="http://schemas.openxmlformats.org/officeDocument/2006/relationships/image" Target="../media/image44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Relationship Id="rId1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808" y="1312168"/>
            <a:ext cx="7851648" cy="1828800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Rum Run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116560"/>
            <a:ext cx="8143056" cy="1752600"/>
          </a:xfrm>
        </p:spPr>
        <p:txBody>
          <a:bodyPr>
            <a:normAutofit/>
          </a:bodyPr>
          <a:lstStyle/>
          <a:p>
            <a:r>
              <a:rPr lang="en-US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Entering the European market with </a:t>
            </a:r>
            <a:r>
              <a:rPr lang="en-US" sz="2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Tres</a:t>
            </a:r>
            <a:r>
              <a:rPr lang="en-US" sz="2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Hombres Rum </a:t>
            </a:r>
            <a:endParaRPr lang="en-US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4" descr="logo_vh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2110028" cy="910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1960" y="3861048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 smtClean="0">
                <a:latin typeface="Cambria" pitchFamily="18" charset="0"/>
              </a:rPr>
              <a:t>Presented by Garrett O. </a:t>
            </a:r>
            <a:r>
              <a:rPr lang="en-US" sz="2000" b="1" i="1" dirty="0" err="1" smtClean="0">
                <a:latin typeface="Cambria" pitchFamily="18" charset="0"/>
              </a:rPr>
              <a:t>Koolman</a:t>
            </a:r>
            <a:endParaRPr lang="en-US" sz="2000" b="1" i="1" dirty="0" smtClean="0">
              <a:latin typeface="Cambria" pitchFamily="18" charset="0"/>
            </a:endParaRPr>
          </a:p>
          <a:p>
            <a:pPr algn="r"/>
            <a:r>
              <a:rPr lang="en-US" sz="2000" b="1" i="1" dirty="0" smtClean="0">
                <a:latin typeface="Cambria" pitchFamily="18" charset="0"/>
              </a:rPr>
              <a:t>August 29 2011</a:t>
            </a:r>
            <a:endParaRPr lang="en-US" sz="2000" b="1" i="1" dirty="0">
              <a:latin typeface="Cambria" pitchFamily="18" charset="0"/>
            </a:endParaRPr>
          </a:p>
        </p:txBody>
      </p:sp>
      <p:pic>
        <p:nvPicPr>
          <p:cNvPr id="8" name="Picture 7" descr="Stenden university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980728"/>
            <a:ext cx="904875" cy="81915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The Global Rum market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latin typeface="Cambria" pitchFamily="18" charset="0"/>
              </a:rPr>
              <a:t>Rum’s global market share was 12% of the total spirits industry in volume in 2009.</a:t>
            </a:r>
          </a:p>
          <a:p>
            <a:r>
              <a:rPr lang="en-US" sz="1800" b="1" dirty="0" smtClean="0">
                <a:latin typeface="Cambria" pitchFamily="18" charset="0"/>
              </a:rPr>
              <a:t>The forecast of the rum category for 2010-2014 is 3.5% CAGR</a:t>
            </a:r>
          </a:p>
          <a:p>
            <a:r>
              <a:rPr lang="en-US" sz="1800" b="1" dirty="0" smtClean="0">
                <a:latin typeface="Cambria" pitchFamily="18" charset="0"/>
              </a:rPr>
              <a:t>Key players in the rum industry: Bacardi ltd., Diageo Plc., The </a:t>
            </a:r>
            <a:r>
              <a:rPr lang="en-US" sz="1800" b="1" dirty="0" err="1" smtClean="0">
                <a:latin typeface="Cambria" pitchFamily="18" charset="0"/>
              </a:rPr>
              <a:t>Edrington</a:t>
            </a:r>
            <a:r>
              <a:rPr lang="en-US" sz="1800" b="1" dirty="0" smtClean="0">
                <a:latin typeface="Cambria" pitchFamily="18" charset="0"/>
              </a:rPr>
              <a:t> Group, </a:t>
            </a:r>
            <a:r>
              <a:rPr lang="en-US" sz="1800" b="1" dirty="0" err="1" smtClean="0">
                <a:latin typeface="Cambria" pitchFamily="18" charset="0"/>
              </a:rPr>
              <a:t>Pernod</a:t>
            </a:r>
            <a:r>
              <a:rPr lang="en-US" sz="1800" b="1" dirty="0" smtClean="0">
                <a:latin typeface="Cambria" pitchFamily="18" charset="0"/>
              </a:rPr>
              <a:t> </a:t>
            </a:r>
            <a:r>
              <a:rPr lang="en-US" sz="1800" b="1" dirty="0" err="1" smtClean="0">
                <a:latin typeface="Cambria" pitchFamily="18" charset="0"/>
              </a:rPr>
              <a:t>Ricard</a:t>
            </a:r>
            <a:r>
              <a:rPr lang="en-US" sz="1800" b="1" dirty="0" smtClean="0">
                <a:latin typeface="Cambria" pitchFamily="18" charset="0"/>
              </a:rPr>
              <a:t> S.A. &amp; Fortune Brands.</a:t>
            </a:r>
          </a:p>
          <a:p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99592" y="3933056"/>
          <a:ext cx="734481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367240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Cambria" pitchFamily="18" charset="0"/>
                        </a:rPr>
                        <a:t>Top Four</a:t>
                      </a:r>
                      <a:r>
                        <a:rPr lang="en-US" sz="1800" baseline="0" dirty="0" smtClean="0">
                          <a:latin typeface="Cambria" pitchFamily="18" charset="0"/>
                        </a:rPr>
                        <a:t> Global Rum Brands</a:t>
                      </a:r>
                      <a:endParaRPr lang="en-US" sz="18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Cambria" pitchFamily="18" charset="0"/>
                        </a:rPr>
                        <a:t>Volume in 9</a:t>
                      </a:r>
                      <a:r>
                        <a:rPr lang="en-US" baseline="0" dirty="0" smtClean="0">
                          <a:latin typeface="Cambria" pitchFamily="18" charset="0"/>
                        </a:rPr>
                        <a:t> liter cases as of 2010</a:t>
                      </a:r>
                      <a:endParaRPr lang="en-US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en-US" dirty="0" smtClean="0">
                          <a:latin typeface="Cambria" pitchFamily="18" charset="0"/>
                        </a:rPr>
                        <a:t>1.Bacardi Rum</a:t>
                      </a:r>
                      <a:endParaRPr lang="en-US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dirty="0" smtClean="0">
                          <a:latin typeface="Cambria" pitchFamily="18" charset="0"/>
                        </a:rPr>
                        <a:t>18,748,600</a:t>
                      </a:r>
                      <a:endParaRPr lang="en-US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en-US" dirty="0" smtClean="0">
                          <a:latin typeface="Cambria" pitchFamily="18" charset="0"/>
                        </a:rPr>
                        <a:t>2.Captain Morgan Rum</a:t>
                      </a:r>
                      <a:endParaRPr lang="en-US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dirty="0" smtClean="0">
                          <a:latin typeface="Cambria" pitchFamily="18" charset="0"/>
                        </a:rPr>
                        <a:t>8,898,000</a:t>
                      </a:r>
                      <a:endParaRPr lang="en-US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en-US" dirty="0" smtClean="0">
                          <a:latin typeface="Cambria" pitchFamily="18" charset="0"/>
                        </a:rPr>
                        <a:t>3.Brugal Rum</a:t>
                      </a:r>
                      <a:endParaRPr lang="en-US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dirty="0" smtClean="0">
                          <a:latin typeface="Cambria" pitchFamily="18" charset="0"/>
                        </a:rPr>
                        <a:t>4,234,900</a:t>
                      </a:r>
                      <a:endParaRPr lang="en-US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en-US" dirty="0" smtClean="0">
                          <a:latin typeface="Cambria" pitchFamily="18" charset="0"/>
                        </a:rPr>
                        <a:t>4.Havana Club Rum</a:t>
                      </a:r>
                      <a:endParaRPr lang="en-US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en-US" dirty="0" smtClean="0">
                          <a:latin typeface="Cambria" pitchFamily="18" charset="0"/>
                        </a:rPr>
                        <a:t>3,710,500</a:t>
                      </a:r>
                      <a:endParaRPr lang="en-US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96390"/>
            <a:ext cx="6120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*</a:t>
            </a:r>
            <a:r>
              <a:rPr lang="en-US" sz="1100" i="1" dirty="0" smtClean="0">
                <a:latin typeface="Cambria" pitchFamily="18" charset="0"/>
              </a:rPr>
              <a:t>Source: IWSR 2011 Top 50 international spirits brands</a:t>
            </a:r>
            <a:endParaRPr lang="en-US" sz="1100" i="1" dirty="0">
              <a:latin typeface="Cambria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17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European Markets explored for the entry of </a:t>
            </a:r>
            <a:b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</a:b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Tres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 Hombres Rum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16400"/>
          <a:ext cx="82296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512"/>
                <a:gridCol w="1368152"/>
                <a:gridCol w="1512168"/>
                <a:gridCol w="1083568"/>
                <a:gridCol w="1148680"/>
                <a:gridCol w="1594520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mbria" pitchFamily="18" charset="0"/>
                        </a:rPr>
                        <a:t>Rum market overview</a:t>
                      </a:r>
                      <a:r>
                        <a:rPr lang="en-US" baseline="0" dirty="0" smtClean="0">
                          <a:latin typeface="Cambria" pitchFamily="18" charset="0"/>
                        </a:rPr>
                        <a:t> of The Netherlands, Germany and Belgium</a:t>
                      </a:r>
                      <a:endParaRPr lang="en-US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Cambria" pitchFamily="18" charset="0"/>
                        </a:rPr>
                        <a:t>Country &amp; Year</a:t>
                      </a:r>
                      <a:endParaRPr lang="en-US" sz="14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mbria" pitchFamily="18" charset="0"/>
                        </a:rPr>
                        <a:t>Value 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Cambria" pitchFamily="18" charset="0"/>
                        </a:rPr>
                        <a:t>(in million)</a:t>
                      </a:r>
                      <a:endParaRPr lang="en-US" sz="14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mbria" pitchFamily="18" charset="0"/>
                        </a:rPr>
                        <a:t>Volume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Cambria" pitchFamily="18" charset="0"/>
                        </a:rPr>
                        <a:t>(in</a:t>
                      </a:r>
                      <a:r>
                        <a:rPr lang="en-US" sz="1400" b="1" baseline="0" dirty="0" smtClean="0">
                          <a:latin typeface="Cambria" pitchFamily="18" charset="0"/>
                        </a:rPr>
                        <a:t> hectoliters)</a:t>
                      </a:r>
                      <a:endParaRPr lang="en-US" sz="14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mbria" pitchFamily="18" charset="0"/>
                        </a:rPr>
                        <a:t>White rum market share</a:t>
                      </a:r>
                      <a:endParaRPr lang="en-US" sz="14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mbria" pitchFamily="18" charset="0"/>
                        </a:rPr>
                        <a:t>Dark rum market share</a:t>
                      </a:r>
                      <a:endParaRPr lang="en-US" sz="14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Cambria" pitchFamily="18" charset="0"/>
                        </a:rPr>
                        <a:t>Value CAGR</a:t>
                      </a:r>
                      <a:endParaRPr lang="en-US" sz="1400" b="1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The Netherlands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2009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€ 155.2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54,945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Cambria" pitchFamily="18" charset="0"/>
                      </a:endParaRPr>
                    </a:p>
                    <a:p>
                      <a:pPr algn="ctr"/>
                      <a:endParaRPr lang="en-US" sz="14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90.7%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Cambria" pitchFamily="18" charset="0"/>
                      </a:endParaRPr>
                    </a:p>
                    <a:p>
                      <a:pPr algn="ctr"/>
                      <a:endParaRPr lang="en-US" sz="14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9.3%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3.7%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(2004-2009)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2014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mbria" pitchFamily="18" charset="0"/>
                        </a:rPr>
                        <a:t>€</a:t>
                      </a:r>
                      <a:r>
                        <a:rPr lang="en-US" sz="1400" baseline="0" dirty="0" smtClean="0">
                          <a:latin typeface="Cambria" pitchFamily="18" charset="0"/>
                        </a:rPr>
                        <a:t> 191.9</a:t>
                      </a:r>
                      <a:endParaRPr lang="en-US" sz="1400" dirty="0" smtClean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63,000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4.2%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(2009-2014)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Germany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2009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mbria" pitchFamily="18" charset="0"/>
                        </a:rPr>
                        <a:t>€ 903.4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323,000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Cambria" pitchFamily="18" charset="0"/>
                      </a:endParaRPr>
                    </a:p>
                    <a:p>
                      <a:pPr algn="ctr"/>
                      <a:endParaRPr lang="en-US" sz="14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56.6%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Cambria" pitchFamily="18" charset="0"/>
                      </a:endParaRPr>
                    </a:p>
                    <a:p>
                      <a:pPr algn="ctr"/>
                      <a:endParaRPr lang="en-US" sz="14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43.4%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1,9%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(2004-2009)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2014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mbria" pitchFamily="18" charset="0"/>
                        </a:rPr>
                        <a:t>€ 861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301,000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-1%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(2009-2014)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Belgium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mbria" pitchFamily="18" charset="0"/>
                        </a:rPr>
                        <a:t>€ 51.2</a:t>
                      </a:r>
                    </a:p>
                    <a:p>
                      <a:pPr algn="ctr"/>
                      <a:endParaRPr lang="en-US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25,000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Cambria" pitchFamily="18" charset="0"/>
                      </a:endParaRPr>
                    </a:p>
                    <a:p>
                      <a:pPr algn="ctr"/>
                      <a:endParaRPr lang="en-US" sz="14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66.9%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400" dirty="0" smtClean="0">
                        <a:latin typeface="Cambria" pitchFamily="18" charset="0"/>
                      </a:endParaRPr>
                    </a:p>
                    <a:p>
                      <a:pPr algn="ctr"/>
                      <a:endParaRPr lang="en-US" sz="14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33.1%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2.5% 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(2004-2009)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469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2014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ambria" pitchFamily="18" charset="0"/>
                        </a:rPr>
                        <a:t>€</a:t>
                      </a:r>
                      <a:r>
                        <a:rPr lang="en-US" sz="1400" baseline="0" dirty="0" smtClean="0">
                          <a:latin typeface="Cambria" pitchFamily="18" charset="0"/>
                        </a:rPr>
                        <a:t> 57.6</a:t>
                      </a:r>
                      <a:endParaRPr lang="en-US" sz="1400" dirty="0" smtClean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28,000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mbria" pitchFamily="18" charset="0"/>
                        </a:rPr>
                        <a:t>2.4%</a:t>
                      </a:r>
                      <a:r>
                        <a:rPr lang="en-US" sz="1400" baseline="0" dirty="0" smtClean="0">
                          <a:latin typeface="Cambria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 dirty="0" smtClean="0">
                          <a:latin typeface="Cambria" pitchFamily="18" charset="0"/>
                        </a:rPr>
                        <a:t>(2009-2014)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6453336"/>
            <a:ext cx="77768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Cambria" pitchFamily="18" charset="0"/>
              </a:rPr>
              <a:t>*Source: </a:t>
            </a:r>
            <a:r>
              <a:rPr lang="en-US" sz="1100" i="1" dirty="0" err="1" smtClean="0">
                <a:latin typeface="Cambria" pitchFamily="18" charset="0"/>
              </a:rPr>
              <a:t>Datamonitor</a:t>
            </a:r>
            <a:r>
              <a:rPr lang="en-US" sz="1100" i="1" dirty="0" smtClean="0">
                <a:latin typeface="Cambria" pitchFamily="18" charset="0"/>
              </a:rPr>
              <a:t> Rum in The Netherlands, Rum in Germany, Rum in Belgium to 2014 Report, January 2011</a:t>
            </a:r>
            <a:endParaRPr lang="en-US" sz="1100" i="1" dirty="0">
              <a:latin typeface="Cambria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82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The Chosen Market = The Netherlands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520" y="1196752"/>
          <a:ext cx="424847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3347864" y="3429000"/>
          <a:ext cx="579613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44008" y="1484784"/>
            <a:ext cx="4752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Downward trend in spirit consumption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26 different spirits categories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31.6% of spirits consumed are domestic       spirits in the category </a:t>
            </a:r>
            <a:r>
              <a:rPr lang="en-US" b="1" dirty="0" err="1" smtClean="0">
                <a:latin typeface="Cambria" pitchFamily="18" charset="0"/>
              </a:rPr>
              <a:t>Jenver</a:t>
            </a:r>
            <a:r>
              <a:rPr lang="en-US" b="1" dirty="0" smtClean="0">
                <a:latin typeface="Cambria" pitchFamily="18" charset="0"/>
              </a:rPr>
              <a:t> and </a:t>
            </a:r>
            <a:r>
              <a:rPr lang="en-US" b="1" dirty="0" err="1" smtClean="0">
                <a:latin typeface="Cambria" pitchFamily="18" charset="0"/>
              </a:rPr>
              <a:t>Beerenburg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4293096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Upward trend in rum consumption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Underdeveloped dark rum market 9.3%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latin typeface="Cambria" pitchFamily="18" charset="0"/>
              </a:rPr>
              <a:t>CAGR in value up to 2014 of 4.2%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6453336"/>
            <a:ext cx="6552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Cambria" pitchFamily="18" charset="0"/>
              </a:rPr>
              <a:t>*</a:t>
            </a:r>
            <a:r>
              <a:rPr lang="en-US" sz="1100" i="1" dirty="0" err="1" smtClean="0">
                <a:latin typeface="Cambria" pitchFamily="18" charset="0"/>
              </a:rPr>
              <a:t>Source:PDCG</a:t>
            </a:r>
            <a:r>
              <a:rPr lang="en-US" sz="1100" i="1" dirty="0" smtClean="0">
                <a:latin typeface="Cambria" pitchFamily="18" charset="0"/>
              </a:rPr>
              <a:t>, </a:t>
            </a:r>
            <a:r>
              <a:rPr lang="en-US" sz="1100" i="1" dirty="0" err="1" smtClean="0">
                <a:latin typeface="Cambria" pitchFamily="18" charset="0"/>
              </a:rPr>
              <a:t>kerncijfers</a:t>
            </a:r>
            <a:r>
              <a:rPr lang="en-US" sz="1100" i="1" dirty="0" smtClean="0">
                <a:latin typeface="Cambria" pitchFamily="18" charset="0"/>
              </a:rPr>
              <a:t> 2009 &amp; De </a:t>
            </a:r>
            <a:r>
              <a:rPr lang="en-US" sz="1100" i="1" dirty="0" err="1" smtClean="0">
                <a:latin typeface="Cambria" pitchFamily="18" charset="0"/>
              </a:rPr>
              <a:t>Slijterij</a:t>
            </a:r>
            <a:r>
              <a:rPr lang="en-US" sz="1100" i="1" dirty="0" smtClean="0">
                <a:latin typeface="Cambria" pitchFamily="18" charset="0"/>
              </a:rPr>
              <a:t> </a:t>
            </a:r>
            <a:r>
              <a:rPr lang="en-US" sz="1100" i="1" dirty="0" err="1" smtClean="0">
                <a:latin typeface="Cambria" pitchFamily="18" charset="0"/>
              </a:rPr>
              <a:t>Vakblad</a:t>
            </a:r>
            <a:r>
              <a:rPr lang="en-US" sz="1100" i="1" dirty="0" smtClean="0">
                <a:latin typeface="Cambria" pitchFamily="18" charset="0"/>
              </a:rPr>
              <a:t> 2009</a:t>
            </a:r>
            <a:endParaRPr lang="en-US" sz="1100" i="1" dirty="0">
              <a:latin typeface="Cambria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Survey 1 the Opinion Leaders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sz="2300" b="1" dirty="0" smtClean="0">
                <a:latin typeface="Cambria" pitchFamily="18" charset="0"/>
              </a:rPr>
              <a:t>Slow steady growth in the rum category.</a:t>
            </a:r>
          </a:p>
          <a:p>
            <a:pPr>
              <a:lnSpc>
                <a:spcPct val="120000"/>
              </a:lnSpc>
            </a:pPr>
            <a:r>
              <a:rPr lang="en-US" sz="2300" b="1" dirty="0" smtClean="0">
                <a:latin typeface="Cambria" pitchFamily="18" charset="0"/>
              </a:rPr>
              <a:t>Consumers are very price sensitive when purchasing rum, especially for mixing.</a:t>
            </a:r>
          </a:p>
          <a:p>
            <a:pPr>
              <a:lnSpc>
                <a:spcPct val="170000"/>
              </a:lnSpc>
            </a:pPr>
            <a:r>
              <a:rPr lang="en-US" sz="2300" b="1" dirty="0" smtClean="0">
                <a:latin typeface="Cambria" pitchFamily="18" charset="0"/>
              </a:rPr>
              <a:t>Average price for aged (dark) rum was € 27.00.</a:t>
            </a:r>
          </a:p>
          <a:p>
            <a:pPr>
              <a:lnSpc>
                <a:spcPct val="170000"/>
              </a:lnSpc>
            </a:pPr>
            <a:r>
              <a:rPr lang="en-US" sz="2300" b="1" dirty="0" smtClean="0">
                <a:latin typeface="Cambria" pitchFamily="18" charset="0"/>
              </a:rPr>
              <a:t>8 year old Dominican rums’ prices range between € 17.95- € 26.00.</a:t>
            </a:r>
          </a:p>
          <a:p>
            <a:pPr>
              <a:lnSpc>
                <a:spcPct val="170000"/>
              </a:lnSpc>
            </a:pPr>
            <a:r>
              <a:rPr lang="en-US" sz="2300" b="1" dirty="0" smtClean="0">
                <a:latin typeface="Cambria" pitchFamily="18" charset="0"/>
              </a:rPr>
              <a:t>The average margin added on cost price, ranged between 20%-50%.</a:t>
            </a:r>
          </a:p>
          <a:p>
            <a:pPr>
              <a:lnSpc>
                <a:spcPct val="170000"/>
              </a:lnSpc>
            </a:pPr>
            <a:r>
              <a:rPr lang="en-US" sz="2300" b="1" dirty="0" smtClean="0">
                <a:latin typeface="Cambria" pitchFamily="18" charset="0"/>
              </a:rPr>
              <a:t>Success factor for new entrants was price-to-quality ratio.</a:t>
            </a:r>
          </a:p>
          <a:p>
            <a:pPr>
              <a:lnSpc>
                <a:spcPct val="120000"/>
              </a:lnSpc>
            </a:pPr>
            <a:r>
              <a:rPr lang="en-US" sz="2300" b="1" dirty="0" smtClean="0">
                <a:latin typeface="Cambria" pitchFamily="18" charset="0"/>
              </a:rPr>
              <a:t>Sustainable transport at low financial impact on cost prices would have a place in the spirits industry. </a:t>
            </a:r>
          </a:p>
          <a:p>
            <a:pPr>
              <a:lnSpc>
                <a:spcPct val="120000"/>
              </a:lnSpc>
            </a:pPr>
            <a:r>
              <a:rPr lang="en-US" sz="2300" b="1" dirty="0" err="1" smtClean="0">
                <a:latin typeface="Cambria" pitchFamily="18" charset="0"/>
              </a:rPr>
              <a:t>Tres</a:t>
            </a:r>
            <a:r>
              <a:rPr lang="en-US" sz="2300" b="1" dirty="0" smtClean="0">
                <a:latin typeface="Cambria" pitchFamily="18" charset="0"/>
              </a:rPr>
              <a:t> Hombres Rum need to integrate brand  messaging in the presentation of the end product.</a:t>
            </a:r>
          </a:p>
          <a:p>
            <a:pPr>
              <a:lnSpc>
                <a:spcPct val="170000"/>
              </a:lnSpc>
            </a:pPr>
            <a:r>
              <a:rPr lang="en-US" sz="2300" b="1" dirty="0" smtClean="0">
                <a:latin typeface="Cambria" pitchFamily="18" charset="0"/>
              </a:rPr>
              <a:t>The product presentation needs to be improved and cost price was high. </a:t>
            </a:r>
          </a:p>
          <a:p>
            <a:endParaRPr lang="en-US" sz="2000" b="1" dirty="0" smtClean="0">
              <a:latin typeface="Cambria" pitchFamily="18" charset="0"/>
            </a:endParaRPr>
          </a:p>
          <a:p>
            <a:endParaRPr lang="en-US" sz="2000" b="1" dirty="0">
              <a:latin typeface="Cambria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Survey 2 the rum consumers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125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900" b="1" dirty="0" smtClean="0">
                <a:latin typeface="Cambria" pitchFamily="18" charset="0"/>
              </a:rPr>
              <a:t>27.2% of participants preferred spirit category was rum.</a:t>
            </a:r>
          </a:p>
          <a:p>
            <a:pPr>
              <a:lnSpc>
                <a:spcPct val="120000"/>
              </a:lnSpc>
            </a:pPr>
            <a:r>
              <a:rPr lang="en-US" sz="1900" b="1" dirty="0" smtClean="0">
                <a:latin typeface="Cambria" pitchFamily="18" charset="0"/>
              </a:rPr>
              <a:t>The age concentration of participants who preferred rum was between the ages 18-45.</a:t>
            </a:r>
          </a:p>
          <a:p>
            <a:pPr>
              <a:lnSpc>
                <a:spcPct val="150000"/>
              </a:lnSpc>
            </a:pPr>
            <a:r>
              <a:rPr lang="en-US" sz="1900" b="1" dirty="0" smtClean="0">
                <a:latin typeface="Cambria" pitchFamily="18" charset="0"/>
              </a:rPr>
              <a:t>38% of participants said to prefer gold or dark rum.</a:t>
            </a:r>
          </a:p>
          <a:p>
            <a:pPr>
              <a:lnSpc>
                <a:spcPct val="150000"/>
              </a:lnSpc>
            </a:pPr>
            <a:r>
              <a:rPr lang="en-US" sz="1900" b="1" dirty="0" smtClean="0">
                <a:latin typeface="Cambria" pitchFamily="18" charset="0"/>
              </a:rPr>
              <a:t>The three most important criteria when choosing a new rum product:</a:t>
            </a:r>
          </a:p>
          <a:p>
            <a:pPr>
              <a:lnSpc>
                <a:spcPct val="110000"/>
              </a:lnSpc>
              <a:buNone/>
            </a:pPr>
            <a:r>
              <a:rPr lang="en-US" sz="1900" b="1" dirty="0" smtClean="0">
                <a:latin typeface="Cambria" pitchFamily="18" charset="0"/>
              </a:rPr>
              <a:t>			1. taste</a:t>
            </a:r>
          </a:p>
          <a:p>
            <a:pPr marL="457200" indent="-457200">
              <a:lnSpc>
                <a:spcPct val="110000"/>
              </a:lnSpc>
              <a:buNone/>
            </a:pPr>
            <a:r>
              <a:rPr lang="en-US" sz="1900" b="1" dirty="0" smtClean="0">
                <a:latin typeface="Cambria" pitchFamily="18" charset="0"/>
              </a:rPr>
              <a:t>			2. brand</a:t>
            </a:r>
          </a:p>
          <a:p>
            <a:pPr marL="457200" indent="-457200">
              <a:lnSpc>
                <a:spcPct val="110000"/>
              </a:lnSpc>
              <a:buNone/>
            </a:pPr>
            <a:r>
              <a:rPr lang="en-US" sz="1900" b="1" dirty="0" smtClean="0">
                <a:latin typeface="Cambria" pitchFamily="18" charset="0"/>
              </a:rPr>
              <a:t>			3. price</a:t>
            </a:r>
          </a:p>
          <a:p>
            <a:pPr>
              <a:lnSpc>
                <a:spcPct val="110000"/>
              </a:lnSpc>
            </a:pPr>
            <a:r>
              <a:rPr lang="en-US" sz="1900" b="1" dirty="0" smtClean="0">
                <a:latin typeface="Cambria" pitchFamily="18" charset="0"/>
              </a:rPr>
              <a:t>68% of the participants spend on average between €10.00-€ 25.00 on rum. </a:t>
            </a:r>
          </a:p>
          <a:p>
            <a:pPr>
              <a:lnSpc>
                <a:spcPct val="110000"/>
              </a:lnSpc>
            </a:pPr>
            <a:r>
              <a:rPr lang="en-US" sz="1900" b="1" dirty="0" smtClean="0">
                <a:latin typeface="Cambria" pitchFamily="18" charset="0"/>
              </a:rPr>
              <a:t>Preferred sustainability principle in regards to spirits was Fair Trade followed by Eco-friendly production and in third Reduced carbon foot print. </a:t>
            </a:r>
          </a:p>
          <a:p>
            <a:pPr>
              <a:buNone/>
            </a:pPr>
            <a:endParaRPr lang="en-US" sz="2000" b="1" dirty="0" smtClean="0">
              <a:latin typeface="Cambria" pitchFamily="18" charset="0"/>
            </a:endParaRPr>
          </a:p>
          <a:p>
            <a:endParaRPr lang="en-US" sz="2000" dirty="0">
              <a:latin typeface="Cambria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2000" b="1" dirty="0" smtClean="0">
              <a:latin typeface="Cambria" pitchFamily="18" charset="0"/>
            </a:endParaRPr>
          </a:p>
          <a:p>
            <a:endParaRPr lang="en-US" sz="2000" b="1" dirty="0" smtClean="0">
              <a:latin typeface="Cambria" pitchFamily="18" charset="0"/>
            </a:endParaRPr>
          </a:p>
          <a:p>
            <a:endParaRPr lang="en-US" sz="2000" b="1" dirty="0" smtClean="0">
              <a:latin typeface="Cambria" pitchFamily="18" charset="0"/>
            </a:endParaRPr>
          </a:p>
          <a:p>
            <a:endParaRPr lang="en-US" sz="2000" b="1" dirty="0" smtClean="0">
              <a:latin typeface="Cambria" pitchFamily="18" charset="0"/>
            </a:endParaRPr>
          </a:p>
          <a:p>
            <a:endParaRPr lang="en-US" sz="2000" b="1" dirty="0" smtClean="0">
              <a:latin typeface="Cambria" pitchFamily="18" charset="0"/>
            </a:endParaRPr>
          </a:p>
          <a:p>
            <a:endParaRPr lang="en-US" sz="2000" b="1" dirty="0" smtClean="0">
              <a:latin typeface="Cambria" pitchFamily="18" charset="0"/>
            </a:endParaRPr>
          </a:p>
          <a:p>
            <a:endParaRPr lang="en-US" sz="2000" b="1" dirty="0" smtClean="0">
              <a:latin typeface="Cambria" pitchFamily="18" charset="0"/>
            </a:endParaRPr>
          </a:p>
          <a:p>
            <a:endParaRPr lang="en-US" sz="2000" b="1" dirty="0" smtClean="0">
              <a:latin typeface="Cambria" pitchFamily="18" charset="0"/>
            </a:endParaRPr>
          </a:p>
          <a:p>
            <a:endParaRPr lang="en-US" sz="2000" b="1" dirty="0" smtClean="0">
              <a:latin typeface="Cambria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000" b="1" dirty="0" smtClean="0">
                <a:latin typeface="Cambria" pitchFamily="18" charset="0"/>
              </a:rPr>
              <a:t>58.5% of participants said that sustainability in regards to transport of spirits was important to them.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latin typeface="Cambria" pitchFamily="18" charset="0"/>
              </a:rPr>
              <a:t>93.6% of participants who would pay extra for reduced carbon foot print, would pay a maximum of € 7.50 additionally.  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827584" y="692696"/>
          <a:ext cx="770485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Applying the Marketing Mix (The 5 P’s)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67544" y="1700808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7544" y="126876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The Management Problem = Marketing Problem.</a:t>
            </a:r>
            <a:endParaRPr lang="en-US" b="1" dirty="0">
              <a:latin typeface="Cambria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71600"/>
          </a:xfrm>
        </p:spPr>
        <p:txBody>
          <a:bodyPr>
            <a:norm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1. The Product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4" name="Content Placeholder 3" descr="treshombresr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48264" y="1268760"/>
            <a:ext cx="1927094" cy="3096344"/>
          </a:xfrm>
        </p:spPr>
      </p:pic>
      <p:sp>
        <p:nvSpPr>
          <p:cNvPr id="5" name="TextBox 4"/>
          <p:cNvSpPr txBox="1"/>
          <p:nvPr/>
        </p:nvSpPr>
        <p:spPr>
          <a:xfrm>
            <a:off x="395536" y="1484784"/>
            <a:ext cx="28803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latin typeface="Cambria" pitchFamily="18" charset="0"/>
              </a:rPr>
              <a:t>Maintain the same distiller to guaranty consistency in quality and taste. </a:t>
            </a:r>
          </a:p>
          <a:p>
            <a:pPr marL="342900" indent="-342900"/>
            <a:endParaRPr lang="en-US" b="1" dirty="0" smtClean="0">
              <a:latin typeface="Cambria" pitchFamily="18" charset="0"/>
            </a:endParaRPr>
          </a:p>
          <a:p>
            <a:pPr marL="342900" indent="-342900"/>
            <a:r>
              <a:rPr lang="en-US" b="1" dirty="0" smtClean="0">
                <a:latin typeface="Cambria" pitchFamily="18" charset="0"/>
              </a:rPr>
              <a:t>2.   Produce labels and procure cork seals in Europe to guaranty high quality and to enhance the product presentation.</a:t>
            </a:r>
          </a:p>
          <a:p>
            <a:pPr marL="342900" indent="-342900"/>
            <a:endParaRPr lang="en-US" b="1" dirty="0" smtClean="0">
              <a:latin typeface="Cambria" pitchFamily="18" charset="0"/>
            </a:endParaRPr>
          </a:p>
          <a:p>
            <a:pPr marL="342900" indent="-342900"/>
            <a:r>
              <a:rPr lang="en-US" b="1" dirty="0" smtClean="0">
                <a:latin typeface="Cambria" pitchFamily="18" charset="0"/>
              </a:rPr>
              <a:t>3.    Attach a small label (booklet) around the neck of the bottle containing product story and brand message. </a:t>
            </a:r>
          </a:p>
          <a:p>
            <a:pPr marL="342900" indent="-342900">
              <a:buAutoNum type="arabicPeriod"/>
            </a:pPr>
            <a:endParaRPr lang="en-US" dirty="0" smtClean="0">
              <a:latin typeface="Cambria" pitchFamily="18" charset="0"/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7" name="Picture 6" descr="zacapa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340768"/>
            <a:ext cx="1656184" cy="3312367"/>
          </a:xfrm>
          <a:prstGeom prst="rect">
            <a:avLst/>
          </a:prstGeom>
        </p:spPr>
      </p:pic>
      <p:pic>
        <p:nvPicPr>
          <p:cNvPr id="8" name="Picture 7" descr="Brugal Extra Viej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9424" y="2276872"/>
            <a:ext cx="2238840" cy="2985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19872" y="4653136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Cambria" pitchFamily="18" charset="0"/>
              </a:rPr>
              <a:t>Unique characteristic is that it is aged at 2,300 m altitude above the clouds in Guatemala</a:t>
            </a:r>
            <a:endParaRPr lang="en-US" sz="1400" i="1" dirty="0">
              <a:latin typeface="Cambr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5301208"/>
            <a:ext cx="12241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Cambria" pitchFamily="18" charset="0"/>
              </a:rPr>
              <a:t>Branded as the typical Dominican rum in style and flavor</a:t>
            </a:r>
            <a:endParaRPr lang="en-US" sz="1400" i="1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0272" y="4365104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Cambria" pitchFamily="18" charset="0"/>
              </a:rPr>
              <a:t>Branded as the most sustainably transported rum in the world</a:t>
            </a:r>
            <a:endParaRPr lang="en-US" sz="1400" i="1" dirty="0">
              <a:latin typeface="Cambria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Do you stand out in A crowd?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4" name="Content Placeholder 3" descr="RumLoverShelfDisplayLiquorSto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00808"/>
            <a:ext cx="8784976" cy="4536504"/>
          </a:xfrm>
        </p:spPr>
      </p:pic>
      <p:sp>
        <p:nvSpPr>
          <p:cNvPr id="5" name="TextBox 4"/>
          <p:cNvSpPr txBox="1"/>
          <p:nvPr/>
        </p:nvSpPr>
        <p:spPr>
          <a:xfrm>
            <a:off x="899592" y="486916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Cambria" pitchFamily="18" charset="0"/>
              </a:rPr>
              <a:t>Rum and Sugar-based spirits from the Caribbean and Latin America currently available in European markets.</a:t>
            </a:r>
            <a:endParaRPr lang="en-US" b="1" i="1" dirty="0">
              <a:latin typeface="Cambria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2.The Price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2007165"/>
          <a:ext cx="8208912" cy="4446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/>
                <a:gridCol w="2743200"/>
                <a:gridCol w="2729408"/>
              </a:tblGrid>
              <a:tr h="2340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Holding Company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mbria"/>
                          <a:ea typeface="Calibri"/>
                          <a:cs typeface="Times New Roman"/>
                        </a:rPr>
                        <a:t>Golden and Dark rum brand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mbria"/>
                          <a:ea typeface="Calibri"/>
                          <a:cs typeface="Times New Roman"/>
                        </a:rPr>
                        <a:t>Average Retail Price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</a:tr>
              <a:tr h="2340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Bacardi Limited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Calibri"/>
                          <a:cs typeface="Times New Roman"/>
                        </a:rPr>
                        <a:t>Bacardi Black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€ 15.49/70cl.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0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Calibri"/>
                          <a:cs typeface="Times New Roman"/>
                        </a:rPr>
                        <a:t>Bacardi Oro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€ 21.99/70cl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0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Calibri"/>
                          <a:cs typeface="Times New Roman"/>
                        </a:rPr>
                        <a:t>Bacardi Reserva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Calibri"/>
                          <a:cs typeface="Times New Roman"/>
                        </a:rPr>
                        <a:t>€ 22.99/70cl.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0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Calibri"/>
                          <a:cs typeface="Times New Roman"/>
                        </a:rPr>
                        <a:t>Bacardi 8 Años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Calibri"/>
                          <a:cs typeface="Times New Roman"/>
                        </a:rPr>
                        <a:t>€24.95/70cl.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0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Diageo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Calibri"/>
                          <a:cs typeface="Times New Roman"/>
                        </a:rPr>
                        <a:t>Captain Morgan Black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€ 19.99 /70cl.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0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Calibri"/>
                          <a:cs typeface="Times New Roman"/>
                        </a:rPr>
                        <a:t>Ron Cacique Añejo Superior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€ 21.95/70cl.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0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Calibri"/>
                          <a:cs typeface="Times New Roman"/>
                        </a:rPr>
                        <a:t>Ron Pampero Especial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€ 24.99/70cl.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0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Calibri"/>
                          <a:cs typeface="Times New Roman"/>
                        </a:rPr>
                        <a:t>Ron Zacapa Solera 23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€ 49.95/70cl.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0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Calibri"/>
                          <a:cs typeface="Times New Roman"/>
                        </a:rPr>
                        <a:t>Ron Zacapa Solera Reserva15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Calibri"/>
                          <a:cs typeface="Times New Roman"/>
                        </a:rPr>
                        <a:t>€ 39.95/70cl.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0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mbria"/>
                          <a:ea typeface="Calibri"/>
                          <a:cs typeface="Times New Roman"/>
                        </a:rPr>
                        <a:t>Pernod</a:t>
                      </a: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mbria"/>
                          <a:ea typeface="Calibri"/>
                          <a:cs typeface="Times New Roman"/>
                        </a:rPr>
                        <a:t>Ricard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Calibri"/>
                          <a:cs typeface="Times New Roman"/>
                        </a:rPr>
                        <a:t>Havana Club Especial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Calibri"/>
                          <a:cs typeface="Times New Roman"/>
                        </a:rPr>
                        <a:t>€ 19.95/70cl.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0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Calibri"/>
                          <a:cs typeface="Times New Roman"/>
                        </a:rPr>
                        <a:t>Havana Club 7 </a:t>
                      </a:r>
                      <a:r>
                        <a:rPr lang="es-CO" sz="1200">
                          <a:latin typeface="Cambria"/>
                          <a:ea typeface="Calibri"/>
                          <a:cs typeface="Times New Roman"/>
                        </a:rPr>
                        <a:t>Años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Calibri"/>
                          <a:cs typeface="Times New Roman"/>
                        </a:rPr>
                        <a:t>€27.45/70cl.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0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The </a:t>
                      </a:r>
                      <a:r>
                        <a:rPr lang="en-US" sz="1200" dirty="0" err="1">
                          <a:latin typeface="Cambria"/>
                          <a:ea typeface="Calibri"/>
                          <a:cs typeface="Times New Roman"/>
                        </a:rPr>
                        <a:t>Edrington</a:t>
                      </a: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 Group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Calibri"/>
                          <a:cs typeface="Times New Roman"/>
                        </a:rPr>
                        <a:t>Brugal Añejo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€ 22.99/70cl.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0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Calibri"/>
                          <a:cs typeface="Times New Roman"/>
                        </a:rPr>
                        <a:t>Brugal Carta Dorada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€19.95/70cl.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0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Calibri"/>
                          <a:cs typeface="Times New Roman"/>
                        </a:rPr>
                        <a:t>Brugal Extra Viejo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€24.99/70cl.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0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mbria"/>
                          <a:ea typeface="Calibri"/>
                          <a:cs typeface="Times New Roman"/>
                        </a:rPr>
                        <a:t>Rémy</a:t>
                      </a: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err="1">
                          <a:latin typeface="Cambria"/>
                          <a:ea typeface="Calibri"/>
                          <a:cs typeface="Times New Roman"/>
                        </a:rPr>
                        <a:t>Cointreau</a:t>
                      </a: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 Group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Calibri"/>
                          <a:cs typeface="Times New Roman"/>
                        </a:rPr>
                        <a:t>Mount Gay Rum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€15.95/70cl.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0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Suriname Alcoholic Beverages NV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Calibri"/>
                          <a:cs typeface="Times New Roman"/>
                        </a:rPr>
                        <a:t>Borgoe 82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Calibri"/>
                          <a:cs typeface="Times New Roman"/>
                        </a:rPr>
                        <a:t>€ 16.50/70cl.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0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Calibri"/>
                          <a:cs typeface="Times New Roman"/>
                        </a:rPr>
                        <a:t>Borgoe Extra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mbria"/>
                          <a:ea typeface="Calibri"/>
                          <a:cs typeface="Times New Roman"/>
                        </a:rPr>
                        <a:t>€ 21.99/70cl.</a:t>
                      </a:r>
                      <a:endParaRPr lang="en-US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0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mbria"/>
                          <a:ea typeface="Calibri"/>
                          <a:cs typeface="Times New Roman"/>
                        </a:rPr>
                        <a:t>Borgoe</a:t>
                      </a: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 8 </a:t>
                      </a:r>
                      <a:r>
                        <a:rPr lang="en-US" sz="1200" dirty="0" err="1">
                          <a:latin typeface="Cambria"/>
                          <a:ea typeface="Calibri"/>
                          <a:cs typeface="Times New Roman"/>
                        </a:rPr>
                        <a:t>Jaar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mbria"/>
                          <a:ea typeface="Calibri"/>
                          <a:cs typeface="Times New Roman"/>
                        </a:rPr>
                        <a:t>€ 31.95/70cl.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141277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mbria" pitchFamily="18" charset="0"/>
              </a:rPr>
              <a:t>The Average price of the biggest competitors in the dark rum market in</a:t>
            </a:r>
          </a:p>
          <a:p>
            <a:pPr algn="ctr"/>
            <a:r>
              <a:rPr lang="en-US" sz="1600" b="1" dirty="0" smtClean="0">
                <a:latin typeface="Cambria" pitchFamily="18" charset="0"/>
              </a:rPr>
              <a:t> The Netherlands</a:t>
            </a:r>
            <a:endParaRPr lang="en-US" sz="1600" b="1" dirty="0">
              <a:latin typeface="Cambria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International Shipping Today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6" name="Content Placeholder 5" descr="eart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916832"/>
            <a:ext cx="4402123" cy="4389437"/>
          </a:xfrm>
        </p:spPr>
      </p:pic>
      <p:sp>
        <p:nvSpPr>
          <p:cNvPr id="7" name="TextBox 6"/>
          <p:cNvSpPr txBox="1"/>
          <p:nvPr/>
        </p:nvSpPr>
        <p:spPr>
          <a:xfrm>
            <a:off x="467544" y="2132856"/>
            <a:ext cx="2448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International Shipping CO</a:t>
            </a:r>
            <a:r>
              <a:rPr lang="en-US" sz="1400" dirty="0" smtClean="0">
                <a:latin typeface="Cambria" pitchFamily="18" charset="0"/>
              </a:rPr>
              <a:t>2</a:t>
            </a:r>
            <a:r>
              <a:rPr lang="en-US" dirty="0" smtClean="0">
                <a:latin typeface="Cambria" pitchFamily="18" charset="0"/>
              </a:rPr>
              <a:t>  emissions were  2.7%  of the total global emissions or 870 million tons in 2007. In 2010 this numbers has reached 1 Giga-tons of CO</a:t>
            </a:r>
            <a:r>
              <a:rPr lang="en-US" sz="1400" dirty="0" smtClean="0">
                <a:latin typeface="Cambria" pitchFamily="18" charset="0"/>
              </a:rPr>
              <a:t>2 </a:t>
            </a:r>
            <a:r>
              <a:rPr lang="en-US" dirty="0" smtClean="0">
                <a:latin typeface="Cambria" pitchFamily="18" charset="0"/>
              </a:rPr>
              <a:t>emissions.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2132856"/>
            <a:ext cx="25922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If unchanged, it is estimated that International shipping will reach 18% of global CO</a:t>
            </a:r>
            <a:r>
              <a:rPr lang="en-US" sz="1400" dirty="0" smtClean="0">
                <a:latin typeface="Cambria" pitchFamily="18" charset="0"/>
              </a:rPr>
              <a:t>2</a:t>
            </a:r>
            <a:r>
              <a:rPr lang="en-US" dirty="0" smtClean="0">
                <a:latin typeface="Cambria" pitchFamily="18" charset="0"/>
              </a:rPr>
              <a:t> emissions by 2050.</a:t>
            </a:r>
          </a:p>
          <a:p>
            <a:endParaRPr lang="en-US" dirty="0" smtClean="0">
              <a:latin typeface="Cambria" pitchFamily="18" charset="0"/>
            </a:endParaRPr>
          </a:p>
          <a:p>
            <a:endParaRPr lang="en-US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Scientist have yet to  predict the consequences to the environment and the world as we know it, if the situation is left unchanged. 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96390"/>
            <a:ext cx="83529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Cambria" pitchFamily="18" charset="0"/>
              </a:rPr>
              <a:t>*Source: IPPC, Climate Change 2007 &amp; IMO GHG Study 2009,  Oceana Europe 2011.</a:t>
            </a:r>
            <a:endParaRPr lang="en-US" sz="1100" i="1" dirty="0">
              <a:latin typeface="Cambria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Retail prices Competing products in the “Niche Spirits” segment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520" y="1935164"/>
          <a:ext cx="4896544" cy="3438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1512168"/>
              </a:tblGrid>
              <a:tr h="4542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latin typeface="Cambria"/>
                          <a:ea typeface="Calibri"/>
                          <a:cs typeface="Times New Roman"/>
                        </a:rPr>
                        <a:t>Brand of Niche Sustainable Spirits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latin typeface="Cambria"/>
                          <a:ea typeface="Calibri"/>
                          <a:cs typeface="Times New Roman"/>
                        </a:rPr>
                        <a:t>Retail Price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542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latin typeface="Cambria"/>
                          <a:ea typeface="Calibri"/>
                          <a:cs typeface="Times New Roman"/>
                        </a:rPr>
                        <a:t>1.Papagayo Organic Fair Trade Rum White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latin typeface="Cambria"/>
                          <a:ea typeface="Calibri"/>
                          <a:cs typeface="Times New Roman"/>
                        </a:rPr>
                        <a:t>€ 20.95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42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latin typeface="Cambria"/>
                          <a:ea typeface="Calibri"/>
                          <a:cs typeface="Times New Roman"/>
                        </a:rPr>
                        <a:t>2.Papagayo Organic Fair Trade Rum Gold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latin typeface="Cambria"/>
                          <a:ea typeface="Calibri"/>
                          <a:cs typeface="Times New Roman"/>
                        </a:rPr>
                        <a:t>€ 23.70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42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latin typeface="Cambria"/>
                          <a:ea typeface="Calibri"/>
                          <a:cs typeface="Times New Roman"/>
                        </a:rPr>
                        <a:t>3.Highland Harvest Organic Scotch Whisky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latin typeface="Cambria"/>
                          <a:ea typeface="Calibri"/>
                          <a:cs typeface="Times New Roman"/>
                        </a:rPr>
                        <a:t>€ 28.75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3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>
                          <a:latin typeface="Cambria"/>
                          <a:ea typeface="Calibri"/>
                          <a:cs typeface="Times New Roman"/>
                        </a:rPr>
                        <a:t>4.Erhmanns Fair Vodka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latin typeface="Cambria"/>
                          <a:ea typeface="Calibri"/>
                          <a:cs typeface="Times New Roman"/>
                        </a:rPr>
                        <a:t>€ 33.69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42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CO" sz="1400" dirty="0">
                          <a:latin typeface="Cambria"/>
                          <a:ea typeface="Calibri"/>
                          <a:cs typeface="Times New Roman"/>
                        </a:rPr>
                        <a:t>5.Tres Hombres </a:t>
                      </a:r>
                      <a:r>
                        <a:rPr lang="es-CO" sz="1400" dirty="0" err="1">
                          <a:latin typeface="Cambria"/>
                          <a:ea typeface="Calibri"/>
                          <a:cs typeface="Times New Roman"/>
                        </a:rPr>
                        <a:t>Fair</a:t>
                      </a:r>
                      <a:r>
                        <a:rPr lang="es-CO" sz="1400" dirty="0"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O" sz="1400" dirty="0" err="1">
                          <a:latin typeface="Cambria"/>
                          <a:ea typeface="Calibri"/>
                          <a:cs typeface="Times New Roman"/>
                        </a:rPr>
                        <a:t>Transport</a:t>
                      </a:r>
                      <a:r>
                        <a:rPr lang="es-CO" sz="1400" dirty="0"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O" sz="1400" dirty="0" err="1">
                          <a:latin typeface="Cambria"/>
                          <a:ea typeface="Calibri"/>
                          <a:cs typeface="Times New Roman"/>
                        </a:rPr>
                        <a:t>Rum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1400" dirty="0">
                          <a:latin typeface="Cambria"/>
                          <a:ea typeface="Calibri"/>
                          <a:cs typeface="Times New Roman"/>
                        </a:rPr>
                        <a:t>€ 39.95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42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CO" sz="1400">
                          <a:latin typeface="Cambria"/>
                          <a:ea typeface="Calibri"/>
                          <a:cs typeface="Times New Roman"/>
                        </a:rPr>
                        <a:t>6.Cesar Colussi Iguacu Fair Trade Cachaça 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CO" sz="1400" dirty="0">
                          <a:latin typeface="Cambria"/>
                          <a:ea typeface="Calibri"/>
                          <a:cs typeface="Times New Roman"/>
                        </a:rPr>
                        <a:t>€52.00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42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CO" sz="1400" dirty="0">
                          <a:latin typeface="Cambria"/>
                          <a:ea typeface="Calibri"/>
                          <a:cs typeface="Times New Roman"/>
                        </a:rPr>
                        <a:t>7.Cesar </a:t>
                      </a:r>
                      <a:r>
                        <a:rPr lang="es-CO" sz="1400" dirty="0" err="1">
                          <a:latin typeface="Cambria"/>
                          <a:ea typeface="Calibri"/>
                          <a:cs typeface="Times New Roman"/>
                        </a:rPr>
                        <a:t>Colussi</a:t>
                      </a:r>
                      <a:r>
                        <a:rPr lang="es-CO" sz="1400" dirty="0">
                          <a:latin typeface="Cambria"/>
                          <a:ea typeface="Calibri"/>
                          <a:cs typeface="Times New Roman"/>
                        </a:rPr>
                        <a:t> Cesar </a:t>
                      </a:r>
                      <a:r>
                        <a:rPr lang="es-CO" sz="1400" dirty="0" err="1">
                          <a:latin typeface="Cambria"/>
                          <a:ea typeface="Calibri"/>
                          <a:cs typeface="Times New Roman"/>
                        </a:rPr>
                        <a:t>Bio</a:t>
                      </a:r>
                      <a:r>
                        <a:rPr lang="es-CO" sz="1400" dirty="0"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O" sz="1400" dirty="0" err="1">
                          <a:latin typeface="Cambria"/>
                          <a:ea typeface="Calibri"/>
                          <a:cs typeface="Times New Roman"/>
                        </a:rPr>
                        <a:t>Fair</a:t>
                      </a:r>
                      <a:r>
                        <a:rPr lang="es-CO" sz="1400" dirty="0"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O" sz="1400" dirty="0" err="1">
                          <a:latin typeface="Cambria"/>
                          <a:ea typeface="Calibri"/>
                          <a:cs typeface="Times New Roman"/>
                        </a:rPr>
                        <a:t>Trade</a:t>
                      </a:r>
                      <a:r>
                        <a:rPr lang="es-CO" sz="1400" dirty="0"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O" sz="1400" dirty="0" err="1">
                          <a:latin typeface="Cambria"/>
                          <a:ea typeface="Calibri"/>
                          <a:cs typeface="Times New Roman"/>
                        </a:rPr>
                        <a:t>Rum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s-CO" sz="1400" dirty="0">
                          <a:latin typeface="Cambria"/>
                          <a:ea typeface="Calibri"/>
                          <a:cs typeface="Times New Roman"/>
                        </a:rPr>
                        <a:t>€57.50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36096" y="1988840"/>
            <a:ext cx="3528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latin typeface="Cambria" pitchFamily="18" charset="0"/>
              </a:rPr>
              <a:t>Price determines classification</a:t>
            </a:r>
          </a:p>
          <a:p>
            <a:pPr marL="342900" indent="-342900"/>
            <a:endParaRPr lang="en-US" b="1" dirty="0" smtClean="0">
              <a:latin typeface="Cambria" pitchFamily="18" charset="0"/>
            </a:endParaRPr>
          </a:p>
          <a:p>
            <a:pPr marL="342900" indent="-342900"/>
            <a:r>
              <a:rPr lang="en-US" b="1" dirty="0" smtClean="0">
                <a:latin typeface="Cambria" pitchFamily="18" charset="0"/>
              </a:rPr>
              <a:t>2. 	Price-to-quality ratio is extremely important for new brands.</a:t>
            </a:r>
          </a:p>
          <a:p>
            <a:pPr marL="342900" indent="-342900"/>
            <a:endParaRPr lang="en-US" b="1" dirty="0" smtClean="0">
              <a:latin typeface="Cambria" pitchFamily="18" charset="0"/>
            </a:endParaRPr>
          </a:p>
          <a:p>
            <a:pPr marL="342900" indent="-342900"/>
            <a:r>
              <a:rPr lang="en-US" b="1" dirty="0" smtClean="0">
                <a:latin typeface="Cambria" pitchFamily="18" charset="0"/>
              </a:rPr>
              <a:t>3. 	Current price of </a:t>
            </a:r>
            <a:r>
              <a:rPr lang="en-US" b="1" dirty="0" err="1" smtClean="0">
                <a:latin typeface="Cambria" pitchFamily="18" charset="0"/>
              </a:rPr>
              <a:t>Tres</a:t>
            </a:r>
            <a:r>
              <a:rPr lang="en-US" b="1" dirty="0" smtClean="0">
                <a:latin typeface="Cambria" pitchFamily="18" charset="0"/>
              </a:rPr>
              <a:t> Hombres Rum is 100% higher than Rum Hispaniola Gran </a:t>
            </a:r>
            <a:r>
              <a:rPr lang="en-US" b="1" dirty="0" err="1" smtClean="0">
                <a:latin typeface="Cambria" pitchFamily="18" charset="0"/>
              </a:rPr>
              <a:t>Añejo</a:t>
            </a:r>
            <a:r>
              <a:rPr lang="en-US" b="1" dirty="0" smtClean="0">
                <a:latin typeface="Cambria" pitchFamily="18" charset="0"/>
              </a:rPr>
              <a:t> from Mardi S.A. current retail value € 19.50.</a:t>
            </a:r>
            <a:endParaRPr lang="en-US" b="1" dirty="0">
              <a:latin typeface="Cambria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3. Promotion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323528" y="980728"/>
            <a:ext cx="288032" cy="4176464"/>
          </a:xfrm>
          <a:prstGeom prst="up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267744" y="6309320"/>
            <a:ext cx="6480720" cy="216024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10-juni-ru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5229200"/>
            <a:ext cx="1842327" cy="1381745"/>
          </a:xfrm>
        </p:spPr>
      </p:pic>
      <p:cxnSp>
        <p:nvCxnSpPr>
          <p:cNvPr id="13" name="Straight Connector 12"/>
          <p:cNvCxnSpPr/>
          <p:nvPr/>
        </p:nvCxnSpPr>
        <p:spPr>
          <a:xfrm flipV="1">
            <a:off x="2123728" y="2132856"/>
            <a:ext cx="3096344" cy="29523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267744" y="2420888"/>
            <a:ext cx="3672408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4788024" y="1988840"/>
            <a:ext cx="43204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40152" y="2420888"/>
            <a:ext cx="57606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788024" y="1196752"/>
            <a:ext cx="2016224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976156" y="1736812"/>
            <a:ext cx="136815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2087724" y="5121188"/>
            <a:ext cx="216024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youtube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4005064"/>
            <a:ext cx="1610538" cy="758960"/>
          </a:xfrm>
          <a:prstGeom prst="rect">
            <a:avLst/>
          </a:prstGeom>
        </p:spPr>
      </p:pic>
      <p:pic>
        <p:nvPicPr>
          <p:cNvPr id="51" name="Picture 50" descr="twitter-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2204864"/>
            <a:ext cx="1440160" cy="529921"/>
          </a:xfrm>
          <a:prstGeom prst="rect">
            <a:avLst/>
          </a:prstGeom>
        </p:spPr>
      </p:pic>
      <p:pic>
        <p:nvPicPr>
          <p:cNvPr id="52" name="Picture 51" descr="hyves-logo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07704" y="2420888"/>
            <a:ext cx="551623" cy="551150"/>
          </a:xfrm>
          <a:prstGeom prst="rect">
            <a:avLst/>
          </a:prstGeom>
        </p:spPr>
      </p:pic>
      <p:pic>
        <p:nvPicPr>
          <p:cNvPr id="53" name="Picture 52" descr="logo_faceboo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1412776"/>
            <a:ext cx="1339122" cy="503478"/>
          </a:xfrm>
          <a:prstGeom prst="rect">
            <a:avLst/>
          </a:prstGeom>
        </p:spPr>
      </p:pic>
      <p:pic>
        <p:nvPicPr>
          <p:cNvPr id="56" name="Picture 55" descr="rss_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3568" y="2636912"/>
            <a:ext cx="539532" cy="536847"/>
          </a:xfrm>
          <a:prstGeom prst="rect">
            <a:avLst/>
          </a:prstGeom>
        </p:spPr>
      </p:pic>
      <p:pic>
        <p:nvPicPr>
          <p:cNvPr id="57" name="Picture 56" descr="LinkedIn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79712" y="3212976"/>
            <a:ext cx="971600" cy="274463"/>
          </a:xfrm>
          <a:prstGeom prst="rect">
            <a:avLst/>
          </a:prstGeom>
        </p:spPr>
      </p:pic>
      <p:pic>
        <p:nvPicPr>
          <p:cNvPr id="58" name="Picture 57" descr="Iphone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27584" y="836712"/>
            <a:ext cx="1249309" cy="1457528"/>
          </a:xfrm>
          <a:prstGeom prst="rect">
            <a:avLst/>
          </a:prstGeom>
        </p:spPr>
      </p:pic>
      <p:pic>
        <p:nvPicPr>
          <p:cNvPr id="60" name="Picture 59" descr="Rum_Frontlabel_201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59632" y="1124744"/>
            <a:ext cx="601162" cy="864096"/>
          </a:xfrm>
          <a:prstGeom prst="rect">
            <a:avLst/>
          </a:prstGeom>
        </p:spPr>
      </p:pic>
      <p:pic>
        <p:nvPicPr>
          <p:cNvPr id="61" name="Picture 60" descr="nrc-logo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36096" y="5157192"/>
            <a:ext cx="1080120" cy="1080120"/>
          </a:xfrm>
          <a:prstGeom prst="rect">
            <a:avLst/>
          </a:prstGeom>
        </p:spPr>
      </p:pic>
      <p:pic>
        <p:nvPicPr>
          <p:cNvPr id="62" name="Picture 61" descr="volkskrant-log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72000" y="4581128"/>
            <a:ext cx="1921376" cy="474146"/>
          </a:xfrm>
          <a:prstGeom prst="rect">
            <a:avLst/>
          </a:prstGeom>
        </p:spPr>
      </p:pic>
      <p:pic>
        <p:nvPicPr>
          <p:cNvPr id="63" name="Picture 62" descr="TEDx_logo_RGB_3650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292080" y="3573016"/>
            <a:ext cx="1008112" cy="1008112"/>
          </a:xfrm>
          <a:prstGeom prst="rect">
            <a:avLst/>
          </a:prstGeom>
        </p:spPr>
      </p:pic>
      <p:pic>
        <p:nvPicPr>
          <p:cNvPr id="64" name="Picture 63" descr="hvd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699792" y="5013176"/>
            <a:ext cx="983754" cy="770776"/>
          </a:xfrm>
          <a:prstGeom prst="rect">
            <a:avLst/>
          </a:prstGeom>
        </p:spPr>
      </p:pic>
      <p:pic>
        <p:nvPicPr>
          <p:cNvPr id="65" name="Picture 64" descr="405px-NOS_logo_svg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292080" y="3140968"/>
            <a:ext cx="1113056" cy="393005"/>
          </a:xfrm>
          <a:prstGeom prst="rect">
            <a:avLst/>
          </a:prstGeom>
        </p:spPr>
      </p:pic>
      <p:pic>
        <p:nvPicPr>
          <p:cNvPr id="66" name="Picture 65" descr="cheap-flat-screen-TV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804248" y="1988840"/>
            <a:ext cx="2093218" cy="2093218"/>
          </a:xfrm>
          <a:prstGeom prst="rect">
            <a:avLst/>
          </a:prstGeom>
        </p:spPr>
      </p:pic>
      <p:pic>
        <p:nvPicPr>
          <p:cNvPr id="67" name="Picture 66" descr="untitled.bmp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876256" y="2276872"/>
            <a:ext cx="1944216" cy="1152128"/>
          </a:xfrm>
          <a:prstGeom prst="rect">
            <a:avLst/>
          </a:prstGeom>
        </p:spPr>
      </p:pic>
      <p:pic>
        <p:nvPicPr>
          <p:cNvPr id="70" name="Picture 69" descr="KVKpressRelease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908954" y="4581128"/>
            <a:ext cx="2035880" cy="1599333"/>
          </a:xfrm>
          <a:prstGeom prst="rect">
            <a:avLst/>
          </a:prstGeom>
        </p:spPr>
      </p:pic>
      <p:pic>
        <p:nvPicPr>
          <p:cNvPr id="29" name="Picture 28" descr="rum_festival-7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3851920" y="5085184"/>
            <a:ext cx="711349" cy="940102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4. The People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6" name="Content Placeholder 5" descr="RichardBransonVirg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3338064" cy="2016224"/>
          </a:xfrm>
        </p:spPr>
      </p:pic>
      <p:sp>
        <p:nvSpPr>
          <p:cNvPr id="5" name="TextBox 4"/>
          <p:cNvSpPr txBox="1"/>
          <p:nvPr/>
        </p:nvSpPr>
        <p:spPr>
          <a:xfrm>
            <a:off x="251520" y="105273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Putting a face on a brand is critical for making products relatable to end consumers, </a:t>
            </a:r>
            <a:r>
              <a:rPr lang="en-US" b="1" i="1" dirty="0" smtClean="0">
                <a:latin typeface="Cambria" pitchFamily="18" charset="0"/>
              </a:rPr>
              <a:t>putting three is a triple play</a:t>
            </a:r>
            <a:endParaRPr lang="en-US" b="1" i="1" dirty="0">
              <a:latin typeface="Cambria" pitchFamily="18" charset="0"/>
            </a:endParaRPr>
          </a:p>
        </p:txBody>
      </p:sp>
      <p:pic>
        <p:nvPicPr>
          <p:cNvPr id="8" name="Picture 7" descr="10-things-you-didnt-know-about-bill-gates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72816"/>
            <a:ext cx="3312368" cy="1964790"/>
          </a:xfrm>
          <a:prstGeom prst="rect">
            <a:avLst/>
          </a:prstGeom>
        </p:spPr>
      </p:pic>
      <p:pic>
        <p:nvPicPr>
          <p:cNvPr id="9" name="Picture 8" descr="10974v3-max-250x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4211856"/>
            <a:ext cx="2520280" cy="2313488"/>
          </a:xfrm>
          <a:prstGeom prst="rect">
            <a:avLst/>
          </a:prstGeom>
        </p:spPr>
      </p:pic>
      <p:pic>
        <p:nvPicPr>
          <p:cNvPr id="10" name="Picture 9" descr="Howard_Schult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4147098"/>
            <a:ext cx="2304256" cy="23782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19672" y="3841303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mbria" pitchFamily="18" charset="0"/>
              </a:rPr>
              <a:t>Sir. Richard Branson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03648" y="6505599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mbria" pitchFamily="18" charset="0"/>
              </a:rPr>
              <a:t>Steve Jobs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6" y="3769295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mbria" pitchFamily="18" charset="0"/>
              </a:rPr>
              <a:t>Bill Gates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2120" y="645507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mbria" pitchFamily="18" charset="0"/>
              </a:rPr>
              <a:t>Howard</a:t>
            </a:r>
            <a:r>
              <a:rPr lang="en-US" dirty="0" smtClean="0"/>
              <a:t> </a:t>
            </a:r>
            <a:r>
              <a:rPr lang="en-US" sz="1400" dirty="0" smtClean="0"/>
              <a:t>Schultz</a:t>
            </a:r>
          </a:p>
          <a:p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Live the brand &amp; walk the market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4" name="Content Placeholder 3" descr="portrettenweb-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340768"/>
            <a:ext cx="5426135" cy="3600400"/>
          </a:xfrm>
        </p:spPr>
      </p:pic>
      <p:pic>
        <p:nvPicPr>
          <p:cNvPr id="5" name="Picture 4" descr="Fairtransport_logo_transparan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268760"/>
            <a:ext cx="1440160" cy="1729432"/>
          </a:xfrm>
          <a:prstGeom prst="rect">
            <a:avLst/>
          </a:prstGeom>
        </p:spPr>
      </p:pic>
      <p:pic>
        <p:nvPicPr>
          <p:cNvPr id="6" name="Picture 5" descr="treshombresru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293096"/>
            <a:ext cx="1478649" cy="22106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5301208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Connecting the end consumers with the people behind the brand is critical to brand building and brand name recognition.</a:t>
            </a:r>
            <a:endParaRPr lang="en-US" b="1" dirty="0">
              <a:latin typeface="Cambria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5. Place (Distribution)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412776"/>
          <a:ext cx="8229600" cy="2396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mbria"/>
                          <a:ea typeface="Calibri"/>
                          <a:cs typeface="Times New Roman"/>
                        </a:rPr>
                        <a:t>Sales revenue for the Dutch retail liquor store market in million Euro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Year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Retail Liquor Stores Chains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mbria"/>
                          <a:ea typeface="Calibri"/>
                          <a:cs typeface="Times New Roman"/>
                        </a:rPr>
                        <a:t>Independent Liquor Stores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Total Revenue 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2007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555.1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mbria"/>
                          <a:ea typeface="Calibri"/>
                          <a:cs typeface="Times New Roman"/>
                        </a:rPr>
                        <a:t>437.1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992.2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2008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587.6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mbria"/>
                          <a:ea typeface="Calibri"/>
                          <a:cs typeface="Times New Roman"/>
                        </a:rPr>
                        <a:t>440.2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1,027.8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2009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621.7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mbria"/>
                          <a:ea typeface="Calibri"/>
                          <a:cs typeface="Times New Roman"/>
                        </a:rPr>
                        <a:t>441.4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1,063.1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mbria"/>
                          <a:ea typeface="Calibri"/>
                          <a:cs typeface="Times New Roman"/>
                        </a:rPr>
                        <a:t>2010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mbria"/>
                          <a:ea typeface="Calibri"/>
                          <a:cs typeface="Times New Roman"/>
                        </a:rPr>
                        <a:t>605.6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mbria"/>
                          <a:ea typeface="Calibri"/>
                          <a:cs typeface="Times New Roman"/>
                        </a:rPr>
                        <a:t>397.5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mbria"/>
                          <a:ea typeface="Calibri"/>
                          <a:cs typeface="Times New Roman"/>
                        </a:rPr>
                        <a:t>1,003.1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3933056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latin typeface="Cambria" pitchFamily="18" charset="0"/>
              </a:rPr>
              <a:t>Independent retail liquor stores offer flexibility for independent labels like </a:t>
            </a:r>
            <a:r>
              <a:rPr lang="en-US" b="1" dirty="0" err="1" smtClean="0">
                <a:latin typeface="Cambria" pitchFamily="18" charset="0"/>
              </a:rPr>
              <a:t>Tres</a:t>
            </a:r>
            <a:r>
              <a:rPr lang="en-US" b="1" dirty="0" smtClean="0">
                <a:latin typeface="Cambria" pitchFamily="18" charset="0"/>
              </a:rPr>
              <a:t> Hombres Rum.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latin typeface="Cambria" pitchFamily="18" charset="0"/>
              </a:rPr>
              <a:t>Higher level of personal involvement and interaction of owners with consumers.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latin typeface="Cambria" pitchFamily="18" charset="0"/>
              </a:rPr>
              <a:t>Promotional opportunity are much easier to realize in contrast to highly structured retail chains with national campaigns.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latin typeface="Cambria" pitchFamily="18" charset="0"/>
              </a:rPr>
              <a:t>Securing prime shelf space real-estate (Category Management) has less red tape.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96390"/>
            <a:ext cx="6768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Cambria" pitchFamily="18" charset="0"/>
              </a:rPr>
              <a:t>*Source: AC Nielsen</a:t>
            </a:r>
            <a:endParaRPr lang="en-US" sz="1100" i="1" dirty="0">
              <a:latin typeface="Cambria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Exclusivity is key for new brands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12776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/>
                          <a:ea typeface="Calibri"/>
                          <a:cs typeface="Times New Roman"/>
                        </a:rPr>
                        <a:t>Liquor Store count per province in The Netherlands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Calibri"/>
                          <a:cs typeface="Times New Roman"/>
                        </a:rPr>
                        <a:t>Drente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Calibri"/>
                          <a:cs typeface="Times New Roman"/>
                        </a:rPr>
                        <a:t>110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Calibri"/>
                          <a:cs typeface="Times New Roman"/>
                        </a:rPr>
                        <a:t>Noord-Brabant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Calibri"/>
                          <a:cs typeface="Times New Roman"/>
                        </a:rPr>
                        <a:t>329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Calibri"/>
                          <a:cs typeface="Times New Roman"/>
                        </a:rPr>
                        <a:t>Felvoland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Calibri"/>
                          <a:cs typeface="Times New Roman"/>
                        </a:rPr>
                        <a:t>51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Calibri"/>
                          <a:cs typeface="Times New Roman"/>
                        </a:rPr>
                        <a:t>Noord-Holland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Calibri"/>
                          <a:cs typeface="Times New Roman"/>
                        </a:rPr>
                        <a:t>497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Calibri"/>
                          <a:cs typeface="Times New Roman"/>
                        </a:rPr>
                        <a:t>Friesland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Calibri"/>
                          <a:cs typeface="Times New Roman"/>
                        </a:rPr>
                        <a:t>157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Calibri"/>
                          <a:cs typeface="Times New Roman"/>
                        </a:rPr>
                        <a:t>Overijsel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Calibri"/>
                          <a:cs typeface="Times New Roman"/>
                        </a:rPr>
                        <a:t>191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Calibri"/>
                          <a:cs typeface="Times New Roman"/>
                        </a:rPr>
                        <a:t>Gelderland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/>
                          <a:ea typeface="Calibri"/>
                          <a:cs typeface="Times New Roman"/>
                        </a:rPr>
                        <a:t>360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Calibri"/>
                          <a:cs typeface="Times New Roman"/>
                        </a:rPr>
                        <a:t>Utrecht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Calibri"/>
                          <a:cs typeface="Times New Roman"/>
                        </a:rPr>
                        <a:t>191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Calibri"/>
                          <a:cs typeface="Times New Roman"/>
                        </a:rPr>
                        <a:t>Groningen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Calibri"/>
                          <a:cs typeface="Times New Roman"/>
                        </a:rPr>
                        <a:t>113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Calibri"/>
                          <a:cs typeface="Times New Roman"/>
                        </a:rPr>
                        <a:t>Zeeland 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Calibri"/>
                          <a:cs typeface="Times New Roman"/>
                        </a:rPr>
                        <a:t>89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/>
                          <a:ea typeface="Calibri"/>
                          <a:cs typeface="Times New Roman"/>
                        </a:rPr>
                        <a:t>Limburg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Calibri"/>
                          <a:cs typeface="Times New Roman"/>
                        </a:rPr>
                        <a:t>125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mbria"/>
                          <a:ea typeface="Calibri"/>
                          <a:cs typeface="Times New Roman"/>
                        </a:rPr>
                        <a:t>Zuid-Holland</a:t>
                      </a: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mbria"/>
                          <a:ea typeface="Calibri"/>
                          <a:cs typeface="Times New Roman"/>
                        </a:rPr>
                        <a:t>551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597352"/>
            <a:ext cx="4788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>
                <a:latin typeface="Cambria" pitchFamily="18" charset="0"/>
              </a:rPr>
              <a:t>*</a:t>
            </a:r>
            <a:r>
              <a:rPr lang="en-US" sz="1100" i="1" dirty="0" err="1" smtClean="0">
                <a:latin typeface="Cambria" pitchFamily="18" charset="0"/>
              </a:rPr>
              <a:t>Source:HBD</a:t>
            </a:r>
            <a:r>
              <a:rPr lang="en-US" sz="1100" i="1" dirty="0" smtClean="0">
                <a:latin typeface="Cambria" pitchFamily="18" charset="0"/>
              </a:rPr>
              <a:t> </a:t>
            </a:r>
            <a:r>
              <a:rPr lang="en-US" sz="1100" i="1" dirty="0" err="1" smtClean="0">
                <a:latin typeface="Cambria" pitchFamily="18" charset="0"/>
              </a:rPr>
              <a:t>o.b.v</a:t>
            </a:r>
            <a:r>
              <a:rPr lang="en-US" sz="1100" i="1" dirty="0" smtClean="0">
                <a:latin typeface="Cambria" pitchFamily="18" charset="0"/>
              </a:rPr>
              <a:t>. CBS en </a:t>
            </a:r>
            <a:r>
              <a:rPr lang="en-US" sz="1100" i="1" dirty="0" err="1" smtClean="0">
                <a:latin typeface="Cambria" pitchFamily="18" charset="0"/>
              </a:rPr>
              <a:t>Locatus</a:t>
            </a:r>
            <a:r>
              <a:rPr lang="en-US" sz="1100" i="1" dirty="0" smtClean="0">
                <a:latin typeface="Cambria" pitchFamily="18" charset="0"/>
              </a:rPr>
              <a:t> 2010</a:t>
            </a:r>
            <a:endParaRPr lang="en-US" sz="1100" i="1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077072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latin typeface="Cambria" pitchFamily="18" charset="0"/>
              </a:rPr>
              <a:t>Offer exclusivity contracts in densely populated and highly saturated liquor store markets.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latin typeface="Cambria" pitchFamily="18" charset="0"/>
              </a:rPr>
              <a:t>Supply directly to retailers in order to shorten the supply chain and reduce cost on a low product supply.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latin typeface="Cambria" pitchFamily="18" charset="0"/>
              </a:rPr>
              <a:t>Support exclusivity contracts with independent retailers through promotional activities and social media activities. </a:t>
            </a:r>
          </a:p>
          <a:p>
            <a:pPr marL="342900" indent="-342900">
              <a:buFontTx/>
              <a:buAutoNum type="arabicPeriod"/>
            </a:pPr>
            <a:r>
              <a:rPr lang="en-US" b="1" dirty="0" smtClean="0">
                <a:latin typeface="Cambria" pitchFamily="18" charset="0"/>
              </a:rPr>
              <a:t>1 liquor store for every 6,013 Dutch inhabitant. </a:t>
            </a:r>
          </a:p>
          <a:p>
            <a:pPr marL="342900" indent="-342900"/>
            <a:endParaRPr lang="en-US" b="1" dirty="0" smtClean="0">
              <a:latin typeface="Cambria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To Summarize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5256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i="1" dirty="0" smtClean="0">
                <a:latin typeface="Cambria" pitchFamily="18" charset="0"/>
              </a:rPr>
              <a:t>“A sustainable planet keeps the Sugar grass growing and the Rum flowing!” </a:t>
            </a:r>
            <a:r>
              <a:rPr lang="en-US" sz="2400" i="1" dirty="0" smtClean="0">
                <a:latin typeface="Cambria" pitchFamily="18" charset="0"/>
              </a:rPr>
              <a:t>-</a:t>
            </a:r>
            <a:r>
              <a:rPr lang="en-US" sz="1600" i="1" dirty="0" smtClean="0">
                <a:latin typeface="Cambria" pitchFamily="18" charset="0"/>
              </a:rPr>
              <a:t>Garrett O. </a:t>
            </a:r>
            <a:r>
              <a:rPr lang="en-US" sz="1600" i="1" dirty="0" err="1" smtClean="0">
                <a:latin typeface="Cambria" pitchFamily="18" charset="0"/>
              </a:rPr>
              <a:t>Koolman</a:t>
            </a:r>
            <a:r>
              <a:rPr lang="en-US" sz="1600" i="1" dirty="0" smtClean="0">
                <a:latin typeface="Cambria" pitchFamily="18" charset="0"/>
              </a:rPr>
              <a:t>, 2011</a:t>
            </a:r>
          </a:p>
          <a:p>
            <a:pPr algn="ctr">
              <a:buNone/>
            </a:pPr>
            <a:r>
              <a:rPr lang="en-US" sz="2800" dirty="0" smtClean="0">
                <a:latin typeface="Cambria" pitchFamily="18" charset="0"/>
              </a:rPr>
              <a:t>Thank You </a:t>
            </a:r>
            <a:endParaRPr lang="en-US" sz="2800" dirty="0">
              <a:latin typeface="Cambria" pitchFamily="18" charset="0"/>
            </a:endParaRPr>
          </a:p>
        </p:txBody>
      </p:sp>
      <p:pic>
        <p:nvPicPr>
          <p:cNvPr id="5" name="Picture 4" descr="Tres_Hombres_zons_ondergang_40__op_800x5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420888"/>
            <a:ext cx="5976664" cy="3981952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17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9 of the biggest Global contributors to Co</a:t>
            </a:r>
            <a:r>
              <a:rPr lang="en-US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2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 emissions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251520" y="1628800"/>
          <a:ext cx="8640960" cy="4941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596390"/>
            <a:ext cx="84249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*</a:t>
            </a:r>
            <a:r>
              <a:rPr lang="en-US" sz="1100" i="1" dirty="0" err="1" smtClean="0">
                <a:latin typeface="Cambria" pitchFamily="18" charset="0"/>
              </a:rPr>
              <a:t>Source:Rightship</a:t>
            </a:r>
            <a:r>
              <a:rPr lang="en-US" sz="1100" i="1" dirty="0" smtClean="0">
                <a:latin typeface="Cambria" pitchFamily="18" charset="0"/>
              </a:rPr>
              <a:t>-Calculating and Comparing CO2 Emissions from Ships-Existing &amp;  New, Report February 2011</a:t>
            </a:r>
            <a:endParaRPr lang="en-US" sz="1100" i="1" dirty="0">
              <a:latin typeface="Cambria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Adapting &amp; Accommodating…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5" name="Content Placeholder 4" descr="ChinaShipping2-7725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2746648" cy="1764722"/>
          </a:xfrm>
        </p:spPr>
      </p:pic>
      <p:pic>
        <p:nvPicPr>
          <p:cNvPr id="8" name="Content Placeholder 7" descr="5d43d4de-9f73-11dd-b2aa-000b5dabf6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4005064"/>
            <a:ext cx="2857500" cy="2066925"/>
          </a:xfrm>
        </p:spPr>
      </p:pic>
      <p:pic>
        <p:nvPicPr>
          <p:cNvPr id="9" name="Picture 8" descr="Chinamax+panama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268760"/>
            <a:ext cx="4035218" cy="2232248"/>
          </a:xfrm>
          <a:prstGeom prst="rect">
            <a:avLst/>
          </a:prstGeom>
        </p:spPr>
      </p:pic>
      <p:pic>
        <p:nvPicPr>
          <p:cNvPr id="11" name="Picture 10" descr="chinamax-300x1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004104"/>
            <a:ext cx="3960440" cy="2006622"/>
          </a:xfrm>
          <a:prstGeom prst="rect">
            <a:avLst/>
          </a:prstGeom>
        </p:spPr>
      </p:pic>
      <p:sp>
        <p:nvSpPr>
          <p:cNvPr id="12" name="Quad Arrow 11"/>
          <p:cNvSpPr/>
          <p:nvPr/>
        </p:nvSpPr>
        <p:spPr>
          <a:xfrm rot="18844412">
            <a:off x="3286503" y="2841403"/>
            <a:ext cx="1368152" cy="1414806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76056" y="350100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Cambria Math" pitchFamily="18" charset="0"/>
                <a:ea typeface="Cambria Math" pitchFamily="18" charset="0"/>
              </a:rPr>
              <a:t>ChinaMax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 VLOC of 400,000 tons entered the market in 2011</a:t>
            </a:r>
            <a:endParaRPr lang="en-US" sz="1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602128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28 M/82ft deep ports required to accommodate the </a:t>
            </a:r>
            <a:r>
              <a:rPr lang="en-US" sz="1400" dirty="0" err="1" smtClean="0">
                <a:latin typeface="Cambria Math" pitchFamily="18" charset="0"/>
                <a:ea typeface="Cambria Math" pitchFamily="18" charset="0"/>
              </a:rPr>
              <a:t>ChinaMax</a:t>
            </a:r>
            <a:endParaRPr lang="en-US" sz="1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2996952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Global Merchandise export in 2009 valued at $12.5 Trillion was expected to grow with 9.5% in 2010</a:t>
            </a:r>
            <a:endParaRPr lang="en-US" sz="1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602128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50,054 ships  make up the global fleet</a:t>
            </a:r>
            <a:endParaRPr lang="en-US" sz="1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6597352"/>
            <a:ext cx="8964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*</a:t>
            </a:r>
            <a:r>
              <a:rPr lang="en-US" sz="1100" i="1" dirty="0" smtClean="0">
                <a:latin typeface="Cambria Math" pitchFamily="18" charset="0"/>
                <a:ea typeface="Cambria Math" pitchFamily="18" charset="0"/>
              </a:rPr>
              <a:t>Source: WTO 2010 World Trade report, EBX </a:t>
            </a:r>
            <a:r>
              <a:rPr lang="en-US" sz="1100" i="1" dirty="0" err="1" smtClean="0">
                <a:latin typeface="Cambria Math" pitchFamily="18" charset="0"/>
                <a:ea typeface="Cambria Math" pitchFamily="18" charset="0"/>
              </a:rPr>
              <a:t>ChinaMax</a:t>
            </a:r>
            <a:r>
              <a:rPr lang="en-US" sz="1100" i="1" dirty="0" smtClean="0">
                <a:latin typeface="Cambria Math" pitchFamily="18" charset="0"/>
                <a:ea typeface="Cambria Math" pitchFamily="18" charset="0"/>
              </a:rPr>
              <a:t> and Super-Port announcement &amp; </a:t>
            </a:r>
            <a:r>
              <a:rPr lang="en-US" sz="1100" i="1" dirty="0" err="1" smtClean="0">
                <a:latin typeface="Cambria Math" pitchFamily="18" charset="0"/>
                <a:ea typeface="Cambria Math" pitchFamily="18" charset="0"/>
              </a:rPr>
              <a:t>Marisec</a:t>
            </a:r>
            <a:r>
              <a:rPr lang="en-US" sz="1100" i="1" dirty="0" smtClean="0">
                <a:latin typeface="Cambria Math" pitchFamily="18" charset="0"/>
                <a:ea typeface="Cambria Math" pitchFamily="18" charset="0"/>
              </a:rPr>
              <a:t> World Trade Shipping 2010</a:t>
            </a:r>
            <a:endParaRPr lang="en-US" sz="1100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752"/>
            <a:ext cx="8229600" cy="1070992"/>
          </a:xfrm>
        </p:spPr>
        <p:txBody>
          <a:bodyPr>
            <a:norm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Practical Solutions 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/>
          <a:lstStyle/>
          <a:p>
            <a:pPr algn="ctr">
              <a:buNone/>
            </a:pPr>
            <a:r>
              <a:rPr lang="en-US" sz="2000" b="1" dirty="0" smtClean="0">
                <a:latin typeface="Cambria" pitchFamily="18" charset="0"/>
              </a:rPr>
              <a:t>Change the way we power shipping vessels in order to curb these high levels of carbon emissions released when burning fossil fuels by harnessing wind energy. </a:t>
            </a:r>
          </a:p>
          <a:p>
            <a:pPr algn="ctr">
              <a:buNone/>
            </a:pPr>
            <a:endParaRPr lang="en-US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7" descr="124beluga550x4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4437112"/>
            <a:ext cx="3002952" cy="2254944"/>
          </a:xfrm>
          <a:prstGeom prst="rect">
            <a:avLst/>
          </a:prstGeom>
        </p:spPr>
      </p:pic>
      <p:pic>
        <p:nvPicPr>
          <p:cNvPr id="9" name="Picture 8" descr="Ecoliner-B-300x1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501008"/>
            <a:ext cx="3024335" cy="1872208"/>
          </a:xfrm>
          <a:prstGeom prst="rect">
            <a:avLst/>
          </a:prstGeom>
        </p:spPr>
      </p:pic>
      <p:pic>
        <p:nvPicPr>
          <p:cNvPr id="10" name="Picture 9" descr="tres_homb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52101" y="4437112"/>
            <a:ext cx="2803949" cy="2232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3698448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German Based, </a:t>
            </a:r>
            <a:r>
              <a:rPr lang="en-US" sz="1400" dirty="0" err="1" smtClean="0">
                <a:latin typeface="Cambria Math" pitchFamily="18" charset="0"/>
                <a:ea typeface="Cambria Math" pitchFamily="18" charset="0"/>
              </a:rPr>
              <a:t>SkySails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 320 m² Electric Kite replaces 2 MW propulsion power</a:t>
            </a:r>
            <a:endParaRPr lang="en-US" sz="1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2762344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Prototype: </a:t>
            </a:r>
            <a:r>
              <a:rPr lang="en-US" sz="1400" dirty="0" err="1" smtClean="0">
                <a:latin typeface="Cambria Math" pitchFamily="18" charset="0"/>
                <a:ea typeface="Cambria Math" pitchFamily="18" charset="0"/>
              </a:rPr>
              <a:t>Ecoliner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400" dirty="0" err="1" smtClean="0">
                <a:latin typeface="Cambria Math" pitchFamily="18" charset="0"/>
                <a:ea typeface="Cambria Math" pitchFamily="18" charset="0"/>
              </a:rPr>
              <a:t>Fairwinds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 8000 ton deadweight and reduce emissions by 50%</a:t>
            </a:r>
            <a:endParaRPr lang="en-US" sz="1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3913892"/>
            <a:ext cx="2843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Cambria Math" pitchFamily="18" charset="0"/>
                <a:ea typeface="Cambria Math" pitchFamily="18" charset="0"/>
              </a:rPr>
              <a:t>Tres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 Hombres 126 ton carbon neutral Cargo Sail Ship</a:t>
            </a:r>
            <a:endParaRPr lang="en-US" sz="14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Rum Running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6" name="Content Placeholder 5" descr="762px-Rumrunner_carg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76873"/>
            <a:ext cx="3754760" cy="3240360"/>
          </a:xfrm>
        </p:spPr>
      </p:pic>
      <p:pic>
        <p:nvPicPr>
          <p:cNvPr id="8" name="Content Placeholder 7" descr="Tres_Hombres-3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276872"/>
            <a:ext cx="3960440" cy="3206305"/>
          </a:xfrm>
        </p:spPr>
      </p:pic>
      <p:sp>
        <p:nvSpPr>
          <p:cNvPr id="5" name="TextBox 4"/>
          <p:cNvSpPr txBox="1"/>
          <p:nvPr/>
        </p:nvSpPr>
        <p:spPr>
          <a:xfrm>
            <a:off x="755576" y="1124744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mbria" pitchFamily="18" charset="0"/>
              </a:rPr>
              <a:t>“Is the illegal business of transporting (smuggling) alcoholic beverages over water where such transportation is forbidden by law. Smuggling is usually done to circumvent taxation or prohibition laws within a particular jurisdiction.”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805264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mbria" pitchFamily="18" charset="0"/>
              </a:rPr>
              <a:t>Rum Runner schooner Kirk and Sweeny during the 1920’s</a:t>
            </a:r>
          </a:p>
          <a:p>
            <a:pPr algn="ctr"/>
            <a:r>
              <a:rPr lang="en-US" sz="1400" i="1" dirty="0" smtClean="0">
                <a:latin typeface="Cambria" pitchFamily="18" charset="0"/>
              </a:rPr>
              <a:t>(Illegal)</a:t>
            </a:r>
            <a:endParaRPr lang="en-US" sz="1400" i="1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580526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ambria" pitchFamily="18" charset="0"/>
              </a:rPr>
              <a:t>Rum Runner schooner </a:t>
            </a:r>
            <a:r>
              <a:rPr lang="en-US" sz="1400" b="1" dirty="0" err="1" smtClean="0">
                <a:latin typeface="Cambria" pitchFamily="18" charset="0"/>
              </a:rPr>
              <a:t>Tres</a:t>
            </a:r>
            <a:r>
              <a:rPr lang="en-US" sz="1400" b="1" dirty="0" smtClean="0">
                <a:latin typeface="Cambria" pitchFamily="18" charset="0"/>
              </a:rPr>
              <a:t> Hombres , 2010</a:t>
            </a:r>
          </a:p>
          <a:p>
            <a:pPr algn="ctr"/>
            <a:r>
              <a:rPr lang="en-US" sz="1400" i="1" dirty="0" smtClean="0">
                <a:latin typeface="Cambria" pitchFamily="18" charset="0"/>
              </a:rPr>
              <a:t>(Legal)</a:t>
            </a:r>
            <a:endParaRPr lang="en-US" sz="1400" i="1" dirty="0">
              <a:latin typeface="Cambria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Sustainability principles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4" name="Content Placeholder 3" descr="fairtrade_log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1210067" cy="1421829"/>
          </a:xfrm>
        </p:spPr>
      </p:pic>
      <p:pic>
        <p:nvPicPr>
          <p:cNvPr id="6" name="Picture 5" descr="EUORGANIC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700808"/>
            <a:ext cx="2189808" cy="1467171"/>
          </a:xfrm>
          <a:prstGeom prst="rect">
            <a:avLst/>
          </a:prstGeom>
        </p:spPr>
      </p:pic>
      <p:pic>
        <p:nvPicPr>
          <p:cNvPr id="7" name="Picture 6" descr="Fairtransport_logo_transparan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276872"/>
            <a:ext cx="2927718" cy="35157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1124744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mbria" pitchFamily="18" charset="0"/>
              </a:rPr>
              <a:t>Max </a:t>
            </a:r>
            <a:r>
              <a:rPr lang="en-US" sz="1400" dirty="0" err="1" smtClean="0">
                <a:latin typeface="Cambria" pitchFamily="18" charset="0"/>
              </a:rPr>
              <a:t>Havelaar</a:t>
            </a:r>
            <a:r>
              <a:rPr lang="en-US" sz="1400" dirty="0" smtClean="0">
                <a:latin typeface="Cambria" pitchFamily="18" charset="0"/>
              </a:rPr>
              <a:t> Fair Trade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1249015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mbria" pitchFamily="18" charset="0"/>
              </a:rPr>
              <a:t>EU Organic (</a:t>
            </a:r>
            <a:r>
              <a:rPr lang="en-US" sz="1400" dirty="0" err="1" smtClean="0">
                <a:latin typeface="Cambria" pitchFamily="18" charset="0"/>
              </a:rPr>
              <a:t>Biologisch</a:t>
            </a:r>
            <a:r>
              <a:rPr lang="en-US" sz="1400" dirty="0" smtClean="0">
                <a:latin typeface="Cambria" pitchFamily="18" charset="0"/>
              </a:rPr>
              <a:t>)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35699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mbria" pitchFamily="18" charset="0"/>
              </a:rPr>
              <a:t>Eco-Friendly “Green” Production Process</a:t>
            </a:r>
            <a:endParaRPr lang="en-US" sz="1400" dirty="0">
              <a:latin typeface="Cambria" pitchFamily="18" charset="0"/>
            </a:endParaRPr>
          </a:p>
        </p:txBody>
      </p:sp>
      <p:pic>
        <p:nvPicPr>
          <p:cNvPr id="11" name="Picture 10" descr="logo-ecolabel_211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3645024"/>
            <a:ext cx="2238896" cy="22388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88024" y="1681644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mbria" pitchFamily="18" charset="0"/>
              </a:rPr>
              <a:t>Reduced Carbon emission Transportation of goods</a:t>
            </a:r>
            <a:endParaRPr lang="en-US" sz="1400" dirty="0">
              <a:latin typeface="Cambria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The Message                                                   The Vehicle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" pitchFamily="18" charset="0"/>
            </a:endParaRPr>
          </a:p>
        </p:txBody>
      </p:sp>
      <p:pic>
        <p:nvPicPr>
          <p:cNvPr id="4" name="Content Placeholder 3" descr="Fairtransport_logo_transparan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8489" y="2060848"/>
            <a:ext cx="2415359" cy="2900510"/>
          </a:xfrm>
        </p:spPr>
      </p:pic>
      <p:sp>
        <p:nvSpPr>
          <p:cNvPr id="5" name="Right Arrow 4"/>
          <p:cNvSpPr/>
          <p:nvPr/>
        </p:nvSpPr>
        <p:spPr>
          <a:xfrm>
            <a:off x="3707904" y="3212976"/>
            <a:ext cx="2160240" cy="86409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reshombresr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6111" y="2060848"/>
            <a:ext cx="1908297" cy="2852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2" y="522920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The Fair Transport label ads aggregated value for products and companies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494116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mbria" pitchFamily="18" charset="0"/>
              </a:rPr>
              <a:t>The “Flagship” -Product and Brand</a:t>
            </a:r>
            <a:endParaRPr lang="en-US" b="1" dirty="0">
              <a:latin typeface="Cambria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 Math" pitchFamily="18" charset="0"/>
                <a:ea typeface="Cambria Math" pitchFamily="18" charset="0"/>
              </a:rPr>
              <a:t>A brief history of Rum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Content Placeholder 3" descr="SugarField_jpg_w560h3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78348" y="908720"/>
            <a:ext cx="2527147" cy="1728192"/>
          </a:xfrm>
        </p:spPr>
      </p:pic>
      <p:sp>
        <p:nvSpPr>
          <p:cNvPr id="5" name="TextBox 4"/>
          <p:cNvSpPr txBox="1"/>
          <p:nvPr/>
        </p:nvSpPr>
        <p:spPr>
          <a:xfrm>
            <a:off x="2771800" y="1261204"/>
            <a:ext cx="35283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Rum dates back to Christopher Columbus’ 2</a:t>
            </a:r>
            <a:r>
              <a:rPr lang="en-US" sz="1400" baseline="30000" dirty="0" smtClean="0">
                <a:latin typeface="Cambria Math" pitchFamily="18" charset="0"/>
                <a:ea typeface="Cambria Math" pitchFamily="18" charset="0"/>
              </a:rPr>
              <a:t>nd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 voyage in 1493 to Hispaniola</a:t>
            </a:r>
          </a:p>
          <a:p>
            <a:pPr algn="ctr"/>
            <a:endParaRPr lang="en-US" sz="1400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Rum is distilled from molasses or sugar cane juice</a:t>
            </a:r>
          </a:p>
          <a:p>
            <a:pPr algn="ctr"/>
            <a:endParaRPr lang="en-US" sz="1400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Rum can be distilled in Copper pot stills or Continuous “Coffey” stills.</a:t>
            </a:r>
          </a:p>
          <a:p>
            <a:pPr algn="ctr"/>
            <a:endParaRPr lang="en-US" sz="1400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Rum goes by the name: Rum, Ron or </a:t>
            </a:r>
            <a:r>
              <a:rPr lang="en-US" sz="1400" dirty="0" err="1" smtClean="0">
                <a:latin typeface="Cambria Math" pitchFamily="18" charset="0"/>
                <a:ea typeface="Cambria Math" pitchFamily="18" charset="0"/>
              </a:rPr>
              <a:t>Rhum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 </a:t>
            </a:r>
          </a:p>
          <a:p>
            <a:pPr algn="ctr"/>
            <a:endParaRPr lang="en-US" sz="1400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First rum to be exported to Europe was in 1793 , exported to Spain. </a:t>
            </a:r>
          </a:p>
          <a:p>
            <a:pPr algn="ctr"/>
            <a:endParaRPr lang="en-US" sz="1400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Rum comes in three general categories:</a:t>
            </a:r>
          </a:p>
          <a:p>
            <a:pPr algn="ctr"/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White (Silver)rum, </a:t>
            </a:r>
            <a:r>
              <a:rPr lang="en-US" sz="1400" b="1" dirty="0" smtClean="0">
                <a:latin typeface="Cambria Math" pitchFamily="18" charset="0"/>
                <a:ea typeface="Cambria Math" pitchFamily="18" charset="0"/>
              </a:rPr>
              <a:t>Dark /Aged(Gold) rum 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or Flavored &amp; Spiced rum. </a:t>
            </a:r>
          </a:p>
          <a:p>
            <a:pPr algn="ctr"/>
            <a:endParaRPr lang="en-US" sz="1400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Rum is Aged in used oak barrels</a:t>
            </a:r>
          </a:p>
          <a:p>
            <a:pPr algn="ctr"/>
            <a:endParaRPr lang="en-US" sz="1400" dirty="0" smtClean="0">
              <a:latin typeface="Cambria Math" pitchFamily="18" charset="0"/>
              <a:ea typeface="Cambria Math" pitchFamily="18" charset="0"/>
            </a:endParaRPr>
          </a:p>
          <a:p>
            <a:pPr algn="ctr"/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Rum is blended using traditional or </a:t>
            </a:r>
            <a:r>
              <a:rPr lang="en-US" sz="1400" i="1" dirty="0" err="1" smtClean="0">
                <a:latin typeface="Cambria Math" pitchFamily="18" charset="0"/>
                <a:ea typeface="Cambria Math" pitchFamily="18" charset="0"/>
              </a:rPr>
              <a:t>Solera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 blending process</a:t>
            </a:r>
          </a:p>
        </p:txBody>
      </p:sp>
      <p:pic>
        <p:nvPicPr>
          <p:cNvPr id="6" name="Picture 5" descr="colum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08720"/>
            <a:ext cx="2004768" cy="1512168"/>
          </a:xfrm>
          <a:prstGeom prst="rect">
            <a:avLst/>
          </a:prstGeom>
        </p:spPr>
      </p:pic>
      <p:pic>
        <p:nvPicPr>
          <p:cNvPr id="10" name="Picture 9" descr="potsti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2780928"/>
            <a:ext cx="2051720" cy="1757238"/>
          </a:xfrm>
          <a:prstGeom prst="rect">
            <a:avLst/>
          </a:prstGeom>
        </p:spPr>
      </p:pic>
      <p:pic>
        <p:nvPicPr>
          <p:cNvPr id="14" name="Picture 13" descr="OliverBarrelSolera_JPG_w560h4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509120"/>
            <a:ext cx="2400267" cy="1800200"/>
          </a:xfrm>
          <a:prstGeom prst="rect">
            <a:avLst/>
          </a:prstGeom>
        </p:spPr>
      </p:pic>
      <p:pic>
        <p:nvPicPr>
          <p:cNvPr id="15" name="Picture 14" descr="sugarca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2564904"/>
            <a:ext cx="1584176" cy="1757380"/>
          </a:xfrm>
          <a:prstGeom prst="rect">
            <a:avLst/>
          </a:prstGeom>
        </p:spPr>
      </p:pic>
      <p:pic>
        <p:nvPicPr>
          <p:cNvPr id="17" name="Picture 16" descr="faqsoleradiagram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5085184"/>
            <a:ext cx="2647950" cy="15811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88224" y="472514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err="1" smtClean="0">
                <a:latin typeface="Cambria Math" pitchFamily="18" charset="0"/>
                <a:ea typeface="Cambria Math" pitchFamily="18" charset="0"/>
              </a:rPr>
              <a:t>Solera</a:t>
            </a:r>
            <a:r>
              <a:rPr lang="en-US" sz="1400" dirty="0" smtClean="0">
                <a:latin typeface="Cambria Math" pitchFamily="18" charset="0"/>
                <a:ea typeface="Cambria Math" pitchFamily="18" charset="0"/>
              </a:rPr>
              <a:t>  blending process</a:t>
            </a:r>
            <a:endParaRPr lang="en-US" sz="14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</TotalTime>
  <Words>1723</Words>
  <Application>Microsoft Office PowerPoint</Application>
  <PresentationFormat>On-screen Show (4:3)</PresentationFormat>
  <Paragraphs>344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Rum Run </vt:lpstr>
      <vt:lpstr>International Shipping Today</vt:lpstr>
      <vt:lpstr>9 of the biggest Global contributors to Co2 emissions </vt:lpstr>
      <vt:lpstr>Adapting &amp; Accommodating…</vt:lpstr>
      <vt:lpstr>Practical Solutions </vt:lpstr>
      <vt:lpstr>Rum Running</vt:lpstr>
      <vt:lpstr>Sustainability principles</vt:lpstr>
      <vt:lpstr>The Message                                                   The Vehicle</vt:lpstr>
      <vt:lpstr>A brief history of Rum</vt:lpstr>
      <vt:lpstr>The Global Rum market</vt:lpstr>
      <vt:lpstr>European Markets explored for the entry of  Tres Hombres Rum</vt:lpstr>
      <vt:lpstr>The Chosen Market = The Netherlands</vt:lpstr>
      <vt:lpstr>Survey 1 the Opinion Leaders</vt:lpstr>
      <vt:lpstr>Survey 2 the rum consumers </vt:lpstr>
      <vt:lpstr>Slide 15</vt:lpstr>
      <vt:lpstr>Applying the Marketing Mix (The 5 P’s) </vt:lpstr>
      <vt:lpstr>1. The Product</vt:lpstr>
      <vt:lpstr>Do you stand out in A crowd?</vt:lpstr>
      <vt:lpstr>2.The Price</vt:lpstr>
      <vt:lpstr>Retail prices Competing products in the “Niche Spirits” segment</vt:lpstr>
      <vt:lpstr>3. Promotion</vt:lpstr>
      <vt:lpstr>4. The People</vt:lpstr>
      <vt:lpstr>Live the brand &amp; walk the market</vt:lpstr>
      <vt:lpstr>5. Place (Distribution)</vt:lpstr>
      <vt:lpstr>Exclusivity is key for new brands </vt:lpstr>
      <vt:lpstr>To Summarize 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Tres Hombres Rum Run</dc:title>
  <dc:creator>Emerson Capital</dc:creator>
  <cp:lastModifiedBy>Emerson Capital</cp:lastModifiedBy>
  <cp:revision>168</cp:revision>
  <dcterms:created xsi:type="dcterms:W3CDTF">2011-08-24T09:19:32Z</dcterms:created>
  <dcterms:modified xsi:type="dcterms:W3CDTF">2011-08-29T09:46:04Z</dcterms:modified>
</cp:coreProperties>
</file>